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4"/>
  </p:handoutMasterIdLst>
  <p:sldIdLst>
    <p:sldId id="257" r:id="rId3"/>
    <p:sldId id="348" r:id="rId5"/>
    <p:sldId id="346" r:id="rId6"/>
    <p:sldId id="288" r:id="rId7"/>
    <p:sldId id="293" r:id="rId8"/>
    <p:sldId id="347" r:id="rId9"/>
    <p:sldId id="350" r:id="rId10"/>
    <p:sldId id="349" r:id="rId11"/>
    <p:sldId id="351" r:id="rId12"/>
    <p:sldId id="352" r:id="rId13"/>
    <p:sldId id="354" r:id="rId14"/>
    <p:sldId id="353" r:id="rId15"/>
    <p:sldId id="355" r:id="rId16"/>
    <p:sldId id="358" r:id="rId17"/>
    <p:sldId id="356" r:id="rId18"/>
    <p:sldId id="359" r:id="rId19"/>
    <p:sldId id="360" r:id="rId20"/>
    <p:sldId id="361" r:id="rId21"/>
    <p:sldId id="363" r:id="rId22"/>
    <p:sldId id="364" r:id="rId23"/>
    <p:sldId id="357" r:id="rId24"/>
    <p:sldId id="371" r:id="rId25"/>
    <p:sldId id="369" r:id="rId26"/>
    <p:sldId id="370" r:id="rId27"/>
    <p:sldId id="372" r:id="rId28"/>
    <p:sldId id="374" r:id="rId29"/>
    <p:sldId id="375" r:id="rId30"/>
    <p:sldId id="377" r:id="rId31"/>
    <p:sldId id="376" r:id="rId32"/>
    <p:sldId id="380" r:id="rId33"/>
    <p:sldId id="378" r:id="rId34"/>
    <p:sldId id="379" r:id="rId35"/>
    <p:sldId id="381" r:id="rId36"/>
    <p:sldId id="382" r:id="rId37"/>
    <p:sldId id="384" r:id="rId38"/>
    <p:sldId id="385" r:id="rId39"/>
    <p:sldId id="386" r:id="rId40"/>
    <p:sldId id="383" r:id="rId41"/>
    <p:sldId id="387" r:id="rId42"/>
    <p:sldId id="292" r:id="rId43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3132"/>
    <a:srgbClr val="889543"/>
    <a:srgbClr val="C8E4F9"/>
    <a:srgbClr val="D9EFE8"/>
    <a:srgbClr val="316BB4"/>
    <a:srgbClr val="99524B"/>
    <a:srgbClr val="45A1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80" autoAdjust="0"/>
  </p:normalViewPr>
  <p:slideViewPr>
    <p:cSldViewPr snapToGrid="0">
      <p:cViewPr varScale="1">
        <p:scale>
          <a:sx n="70" d="100"/>
          <a:sy n="70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tags" Target="tags/tag45.xml"/><Relationship Id="rId48" Type="http://schemas.openxmlformats.org/officeDocument/2006/relationships/commentAuthors" Target="commentAuthors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57A17-FFA1-4FED-8301-5E01AC27B1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7B7F6-1349-43F3-9A48-9BA2D2A3041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AFC3C-8BC4-4651-92CF-33099D1E4B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尾页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: 圆角 4"/>
          <p:cNvSpPr/>
          <p:nvPr userDrawn="1"/>
        </p:nvSpPr>
        <p:spPr>
          <a:xfrm>
            <a:off x="231775" y="267970"/>
            <a:ext cx="11728450" cy="64535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550" y="307340"/>
            <a:ext cx="749300" cy="79375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297305" y="564515"/>
            <a:ext cx="2395220" cy="46037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4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大黑简" panose="02010609000101010101" charset="-122"/>
                <a:ea typeface="汉仪大黑简" panose="02010609000101010101" charset="-122"/>
                <a:cs typeface="汉仪大黑简" panose="02010609000101010101" charset="-122"/>
                <a:sym typeface="+mn-ea"/>
              </a:rPr>
              <a:t>JSOI2021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大黑简" panose="02010609000101010101" charset="-122"/>
                <a:ea typeface="汉仪大黑简" panose="02010609000101010101" charset="-122"/>
                <a:cs typeface="汉仪大黑简" panose="02010609000101010101" charset="-122"/>
                <a:sym typeface="+mn-ea"/>
              </a:rPr>
              <a:t>冬令营</a:t>
            </a:r>
            <a:endParaRPr lang="zh-CN" altLang="en-US" sz="2400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大黑简" panose="02010609000101010101" charset="-122"/>
              <a:ea typeface="汉仪大黑简" panose="02010609000101010101" charset="-122"/>
              <a:cs typeface="汉仪大黑简" panose="0201060900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5E7A7-11F8-4A40-B80B-3247C66696F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052DD-F6F9-465E-8DF5-2F6101F263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13.png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5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6.xml"/><Relationship Id="rId2" Type="http://schemas.openxmlformats.org/officeDocument/2006/relationships/image" Target="../media/image11.jpe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9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.xml"/><Relationship Id="rId1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1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svg"/><Relationship Id="rId8" Type="http://schemas.openxmlformats.org/officeDocument/2006/relationships/image" Target="../media/image18.png"/><Relationship Id="rId7" Type="http://schemas.openxmlformats.org/officeDocument/2006/relationships/image" Target="../media/image4.svg"/><Relationship Id="rId6" Type="http://schemas.openxmlformats.org/officeDocument/2006/relationships/image" Target="../media/image17.png"/><Relationship Id="rId5" Type="http://schemas.openxmlformats.org/officeDocument/2006/relationships/image" Target="../media/image3.svg"/><Relationship Id="rId4" Type="http://schemas.openxmlformats.org/officeDocument/2006/relationships/image" Target="../media/image16.png"/><Relationship Id="rId3" Type="http://schemas.openxmlformats.org/officeDocument/2006/relationships/image" Target="../media/image2.svg"/><Relationship Id="rId2" Type="http://schemas.openxmlformats.org/officeDocument/2006/relationships/image" Target="../media/image15.png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22.xml"/><Relationship Id="rId11" Type="http://schemas.openxmlformats.org/officeDocument/2006/relationships/image" Target="../media/image6.svg"/><Relationship Id="rId10" Type="http://schemas.openxmlformats.org/officeDocument/2006/relationships/image" Target="../media/image19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5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6.xml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7.xml"/><Relationship Id="rId2" Type="http://schemas.openxmlformats.org/officeDocument/2006/relationships/image" Target="../media/image22.jpeg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0.xml"/><Relationship Id="rId1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31.xml"/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jpeg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4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5.xml"/><Relationship Id="rId1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6.xml"/><Relationship Id="rId1" Type="http://schemas.openxmlformats.org/officeDocument/2006/relationships/image" Target="../media/image1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7.xml"/><Relationship Id="rId1" Type="http://schemas.openxmlformats.org/officeDocument/2006/relationships/image" Target="../media/image1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8.xml"/><Relationship Id="rId1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3.xml"/><Relationship Id="rId1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4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8.xml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image" Target="../media/image1.sv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.xml"/><Relationship Id="rId3" Type="http://schemas.openxmlformats.org/officeDocument/2006/relationships/image" Target="../media/image12.png"/><Relationship Id="rId2" Type="http://schemas.openxmlformats.org/officeDocument/2006/relationships/image" Target="../media/image1.sv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.xml"/><Relationship Id="rId3" Type="http://schemas.openxmlformats.org/officeDocument/2006/relationships/image" Target="../media/image11.jpeg"/><Relationship Id="rId2" Type="http://schemas.openxmlformats.org/officeDocument/2006/relationships/image" Target="../media/image1.sv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759199" y="4952675"/>
            <a:ext cx="8432801" cy="1905325"/>
            <a:chOff x="2583543" y="4687045"/>
            <a:chExt cx="9608458" cy="2170956"/>
          </a:xfrm>
        </p:grpSpPr>
        <p:sp>
          <p:nvSpPr>
            <p:cNvPr id="38" name="任意多边形: 形状 37"/>
            <p:cNvSpPr/>
            <p:nvPr/>
          </p:nvSpPr>
          <p:spPr>
            <a:xfrm>
              <a:off x="2583543" y="4687045"/>
              <a:ext cx="9608458" cy="2170955"/>
            </a:xfrm>
            <a:custGeom>
              <a:avLst/>
              <a:gdLst>
                <a:gd name="connsiteX0" fmla="*/ 7908759 w 12206437"/>
                <a:gd name="connsiteY0" fmla="*/ 0 h 2757948"/>
                <a:gd name="connsiteX1" fmla="*/ 12027416 w 12206437"/>
                <a:gd name="connsiteY1" fmla="*/ 671375 h 2757948"/>
                <a:gd name="connsiteX2" fmla="*/ 12206437 w 12206437"/>
                <a:gd name="connsiteY2" fmla="*/ 735988 h 2757948"/>
                <a:gd name="connsiteX3" fmla="*/ 12206437 w 12206437"/>
                <a:gd name="connsiteY3" fmla="*/ 2757948 h 2757948"/>
                <a:gd name="connsiteX4" fmla="*/ 0 w 12206437"/>
                <a:gd name="connsiteY4" fmla="*/ 2757948 h 2757948"/>
                <a:gd name="connsiteX5" fmla="*/ 289231 w 12206437"/>
                <a:gd name="connsiteY5" fmla="*/ 2526534 h 2757948"/>
                <a:gd name="connsiteX6" fmla="*/ 7908759 w 12206437"/>
                <a:gd name="connsiteY6" fmla="*/ 0 h 275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06437" h="2757948">
                  <a:moveTo>
                    <a:pt x="7908759" y="0"/>
                  </a:moveTo>
                  <a:cubicBezTo>
                    <a:pt x="9355925" y="0"/>
                    <a:pt x="10743153" y="237039"/>
                    <a:pt x="12027416" y="671375"/>
                  </a:cubicBezTo>
                  <a:lnTo>
                    <a:pt x="12206437" y="735988"/>
                  </a:lnTo>
                  <a:lnTo>
                    <a:pt x="12206437" y="2757948"/>
                  </a:lnTo>
                  <a:lnTo>
                    <a:pt x="0" y="2757948"/>
                  </a:lnTo>
                  <a:lnTo>
                    <a:pt x="289231" y="2526534"/>
                  </a:lnTo>
                  <a:cubicBezTo>
                    <a:pt x="2359846" y="948155"/>
                    <a:pt x="5014426" y="0"/>
                    <a:pt x="7908759" y="0"/>
                  </a:cubicBezTo>
                  <a:close/>
                </a:path>
              </a:pathLst>
            </a:custGeom>
            <a:solidFill>
              <a:srgbClr val="CD3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3788228" y="4757345"/>
              <a:ext cx="8403771" cy="2100656"/>
            </a:xfrm>
            <a:custGeom>
              <a:avLst/>
              <a:gdLst>
                <a:gd name="connsiteX0" fmla="*/ 7349028 w 11033296"/>
                <a:gd name="connsiteY0" fmla="*/ 0 h 2757948"/>
                <a:gd name="connsiteX1" fmla="*/ 10739884 w 11033296"/>
                <a:gd name="connsiteY1" fmla="*/ 523353 h 2757948"/>
                <a:gd name="connsiteX2" fmla="*/ 11033296 w 11033296"/>
                <a:gd name="connsiteY2" fmla="*/ 623647 h 2757948"/>
                <a:gd name="connsiteX3" fmla="*/ 11033296 w 11033296"/>
                <a:gd name="connsiteY3" fmla="*/ 2757948 h 2757948"/>
                <a:gd name="connsiteX4" fmla="*/ 0 w 11033296"/>
                <a:gd name="connsiteY4" fmla="*/ 2757948 h 2757948"/>
                <a:gd name="connsiteX5" fmla="*/ 236016 w 11033296"/>
                <a:gd name="connsiteY5" fmla="*/ 2553505 h 2757948"/>
                <a:gd name="connsiteX6" fmla="*/ 7349028 w 11033296"/>
                <a:gd name="connsiteY6" fmla="*/ 0 h 275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33296" h="2757948">
                  <a:moveTo>
                    <a:pt x="7349028" y="0"/>
                  </a:moveTo>
                  <a:cubicBezTo>
                    <a:pt x="8531123" y="0"/>
                    <a:pt x="9670377" y="183420"/>
                    <a:pt x="10739884" y="523353"/>
                  </a:cubicBezTo>
                  <a:lnTo>
                    <a:pt x="11033296" y="623647"/>
                  </a:lnTo>
                  <a:lnTo>
                    <a:pt x="11033296" y="2757948"/>
                  </a:lnTo>
                  <a:lnTo>
                    <a:pt x="0" y="2757948"/>
                  </a:lnTo>
                  <a:lnTo>
                    <a:pt x="236016" y="2553505"/>
                  </a:lnTo>
                  <a:cubicBezTo>
                    <a:pt x="2168985" y="958277"/>
                    <a:pt x="4647099" y="0"/>
                    <a:pt x="73490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endParaRPr>
            </a:p>
          </p:txBody>
        </p:sp>
      </p:grpSp>
      <p:sp>
        <p:nvSpPr>
          <p:cNvPr id="45" name="任意多边形: 形状 44"/>
          <p:cNvSpPr/>
          <p:nvPr/>
        </p:nvSpPr>
        <p:spPr>
          <a:xfrm>
            <a:off x="6134821" y="1"/>
            <a:ext cx="6057179" cy="5021942"/>
          </a:xfrm>
          <a:custGeom>
            <a:avLst/>
            <a:gdLst>
              <a:gd name="connsiteX0" fmla="*/ 90770 w 5447070"/>
              <a:gd name="connsiteY0" fmla="*/ 0 h 4100053"/>
              <a:gd name="connsiteX1" fmla="*/ 5447070 w 5447070"/>
              <a:gd name="connsiteY1" fmla="*/ 0 h 4100053"/>
              <a:gd name="connsiteX2" fmla="*/ 5447070 w 5447070"/>
              <a:gd name="connsiteY2" fmla="*/ 3348492 h 4100053"/>
              <a:gd name="connsiteX3" fmla="*/ 5204388 w 5447070"/>
              <a:gd name="connsiteY3" fmla="*/ 3529966 h 4100053"/>
              <a:gd name="connsiteX4" fmla="*/ 3338051 w 5447070"/>
              <a:gd name="connsiteY4" fmla="*/ 4100053 h 4100053"/>
              <a:gd name="connsiteX5" fmla="*/ 0 w 5447070"/>
              <a:gd name="connsiteY5" fmla="*/ 762001 h 4100053"/>
              <a:gd name="connsiteX6" fmla="*/ 67817 w 5447070"/>
              <a:gd name="connsiteY6" fmla="*/ 89268 h 4100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7070" h="4100053">
                <a:moveTo>
                  <a:pt x="90770" y="0"/>
                </a:moveTo>
                <a:lnTo>
                  <a:pt x="5447070" y="0"/>
                </a:lnTo>
                <a:lnTo>
                  <a:pt x="5447070" y="3348492"/>
                </a:lnTo>
                <a:lnTo>
                  <a:pt x="5204388" y="3529966"/>
                </a:lnTo>
                <a:cubicBezTo>
                  <a:pt x="4671631" y="3889889"/>
                  <a:pt x="4029384" y="4100053"/>
                  <a:pt x="3338051" y="4100053"/>
                </a:cubicBezTo>
                <a:cubicBezTo>
                  <a:pt x="1494498" y="4100053"/>
                  <a:pt x="0" y="2605556"/>
                  <a:pt x="0" y="762001"/>
                </a:cubicBezTo>
                <a:cubicBezTo>
                  <a:pt x="0" y="531557"/>
                  <a:pt x="23351" y="306567"/>
                  <a:pt x="67817" y="89268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pic>
        <p:nvPicPr>
          <p:cNvPr id="21" name="图片 20" descr="C:\Users\Administrator\Desktop\未标题-1.jpg未标题-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122285" y="11113"/>
            <a:ext cx="4039235" cy="4081780"/>
          </a:xfrm>
          <a:custGeom>
            <a:avLst/>
            <a:gdLst>
              <a:gd name="connsiteX0" fmla="*/ 387845 w 1852694"/>
              <a:gd name="connsiteY0" fmla="*/ 0 h 2664440"/>
              <a:gd name="connsiteX1" fmla="*/ 1852694 w 1852694"/>
              <a:gd name="connsiteY1" fmla="*/ 0 h 2664440"/>
              <a:gd name="connsiteX2" fmla="*/ 1852694 w 1852694"/>
              <a:gd name="connsiteY2" fmla="*/ 2645166 h 2664440"/>
              <a:gd name="connsiteX3" fmla="*/ 1781065 w 1852694"/>
              <a:gd name="connsiteY3" fmla="*/ 2656098 h 2664440"/>
              <a:gd name="connsiteX4" fmla="*/ 1615854 w 1852694"/>
              <a:gd name="connsiteY4" fmla="*/ 2664440 h 2664440"/>
              <a:gd name="connsiteX5" fmla="*/ 0 w 1852694"/>
              <a:gd name="connsiteY5" fmla="*/ 1048587 h 2664440"/>
              <a:gd name="connsiteX6" fmla="*/ 368983 w 1852694"/>
              <a:gd name="connsiteY6" fmla="*/ 20754 h 266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2694" h="2664440">
                <a:moveTo>
                  <a:pt x="387845" y="0"/>
                </a:moveTo>
                <a:lnTo>
                  <a:pt x="1852694" y="0"/>
                </a:lnTo>
                <a:lnTo>
                  <a:pt x="1852694" y="2645166"/>
                </a:lnTo>
                <a:lnTo>
                  <a:pt x="1781065" y="2656098"/>
                </a:lnTo>
                <a:cubicBezTo>
                  <a:pt x="1726745" y="2661614"/>
                  <a:pt x="1671630" y="2664440"/>
                  <a:pt x="1615854" y="2664440"/>
                </a:cubicBezTo>
                <a:cubicBezTo>
                  <a:pt x="723443" y="2664440"/>
                  <a:pt x="0" y="1940998"/>
                  <a:pt x="0" y="1048587"/>
                </a:cubicBezTo>
                <a:cubicBezTo>
                  <a:pt x="0" y="658157"/>
                  <a:pt x="138472" y="300069"/>
                  <a:pt x="368983" y="20754"/>
                </a:cubicBezTo>
                <a:close/>
              </a:path>
            </a:pathLst>
          </a:custGeom>
        </p:spPr>
      </p:pic>
      <p:sp>
        <p:nvSpPr>
          <p:cNvPr id="23" name="文本框 22"/>
          <p:cNvSpPr txBox="1"/>
          <p:nvPr/>
        </p:nvSpPr>
        <p:spPr>
          <a:xfrm>
            <a:off x="1193800" y="2491105"/>
            <a:ext cx="64833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CD3132"/>
                </a:solidFill>
                <a:latin typeface="汉仪大黑简" panose="02010609000101010101" charset="-122"/>
                <a:ea typeface="汉仪大黑简" panose="02010609000101010101" charset="-122"/>
                <a:cs typeface="汉仪大黑简" panose="02010609000101010101" charset="-122"/>
                <a:sym typeface="字魂正文宋楷" panose="00000500000000000000" charset="-122"/>
              </a:rPr>
              <a:t> </a:t>
            </a:r>
            <a:r>
              <a:rPr lang="zh-CN" sz="4000" b="1" dirty="0">
                <a:solidFill>
                  <a:srgbClr val="CD3132"/>
                </a:solidFill>
                <a:latin typeface="汉仪大黑简" panose="02010609000101010101" charset="-122"/>
                <a:ea typeface="汉仪大黑简" panose="02010609000101010101" charset="-122"/>
                <a:cs typeface="汉仪大黑简" panose="02010609000101010101" charset="-122"/>
                <a:sym typeface="字魂正文宋楷" panose="00000500000000000000" charset="-122"/>
              </a:rPr>
              <a:t>字符串与模拟法</a:t>
            </a:r>
            <a:endParaRPr lang="zh-CN" sz="4000" b="1" dirty="0">
              <a:solidFill>
                <a:srgbClr val="CD3132"/>
              </a:solidFill>
              <a:latin typeface="汉仪大黑简" panose="02010609000101010101" charset="-122"/>
              <a:ea typeface="汉仪大黑简" panose="02010609000101010101" charset="-122"/>
              <a:cs typeface="汉仪大黑简" panose="02010609000101010101" charset="-122"/>
              <a:sym typeface="字魂正文宋楷" panose="00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0525" y="298450"/>
            <a:ext cx="3707130" cy="521970"/>
          </a:xfrm>
          <a:prstGeom prst="rect">
            <a:avLst/>
          </a:prstGeom>
          <a:noFill/>
          <a:ln>
            <a:noFill/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dist"/>
            <a:r>
              <a:rPr lang="en-US" sz="2800" cap="all" dirty="0">
                <a:solidFill>
                  <a:srgbClr val="CD3132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字魂正文宋楷" panose="00000500000000000000" charset="-122"/>
              </a:rPr>
              <a:t>2021JSOI</a:t>
            </a:r>
            <a:r>
              <a:rPr lang="zh-CN" altLang="en-US" sz="2800" cap="all" dirty="0">
                <a:solidFill>
                  <a:srgbClr val="CD3132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字魂正文宋楷" panose="00000500000000000000" charset="-122"/>
              </a:rPr>
              <a:t>冬令营</a:t>
            </a:r>
            <a:endParaRPr lang="zh-CN" altLang="en-US" sz="2800" cap="all" dirty="0">
              <a:solidFill>
                <a:srgbClr val="CD3132"/>
              </a:solidFill>
              <a:uFillTx/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字魂正文宋楷" panose="0000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23056" y="3677588"/>
            <a:ext cx="1874520" cy="8655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授课人：蒋春红</a:t>
            </a:r>
            <a:endParaRPr lang="zh-CN" altLang="en-US" b="1" dirty="0">
              <a:solidFill>
                <a:srgbClr val="CD3132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  <a:p>
            <a:pPr>
              <a:lnSpc>
                <a:spcPct val="140000"/>
              </a:lnSpc>
            </a:pPr>
            <a:r>
              <a:rPr lang="en-US" altLang="zh-CN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         </a:t>
            </a:r>
            <a:r>
              <a:rPr lang="zh-CN" altLang="en-US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时间：</a:t>
            </a:r>
            <a:r>
              <a:rPr lang="en-US" altLang="zh-CN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2021</a:t>
            </a:r>
            <a:r>
              <a:rPr lang="zh-CN" altLang="en-US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年</a:t>
            </a:r>
            <a:r>
              <a:rPr lang="en-US" altLang="zh-CN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2</a:t>
            </a:r>
            <a:r>
              <a:rPr lang="zh-CN" altLang="en-US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月</a:t>
            </a:r>
            <a:endParaRPr lang="zh-CN" altLang="en-US" b="1" dirty="0">
              <a:solidFill>
                <a:srgbClr val="CD3132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pic>
        <p:nvPicPr>
          <p:cNvPr id="8" name="纯音乐 - 情书 - loveletter to yo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20089" y="-1092200"/>
            <a:ext cx="609600" cy="6096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90525" y="820420"/>
            <a:ext cx="4277360" cy="50800"/>
            <a:chOff x="615" y="1292"/>
            <a:chExt cx="6736" cy="80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615" y="1292"/>
              <a:ext cx="5754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597" y="1372"/>
              <a:ext cx="5754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50"/>
                            </p:stCondLst>
                            <p:childTnLst>
                              <p:par>
                                <p:cTn id="2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3" grpId="0"/>
      <p:bldP spid="25" grpId="0" bldLvl="0" animBg="1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0565" y="117348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>
              <p:custDataLst>
                <p:tags r:id="rId1"/>
              </p:custDataLst>
            </p:nvPr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2"/>
              </p:custDataLst>
            </p:nvPr>
          </p:nvSpPr>
          <p:spPr>
            <a:xfrm>
              <a:off x="2574" y="2226"/>
              <a:ext cx="2540" cy="82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8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代码分享</a:t>
              </a:r>
              <a:endParaRPr lang="zh-CN" altLang="en-US" sz="2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879475" y="2005330"/>
            <a:ext cx="9892030" cy="4523105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30" y="2225675"/>
            <a:ext cx="6285230" cy="430276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1473200" y="3262630"/>
            <a:ext cx="2259330" cy="0"/>
          </a:xfrm>
          <a:prstGeom prst="line">
            <a:avLst/>
          </a:prstGeom>
          <a:ln>
            <a:solidFill>
              <a:srgbClr val="45A1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473200" y="3527425"/>
            <a:ext cx="2259330" cy="0"/>
          </a:xfrm>
          <a:prstGeom prst="line">
            <a:avLst/>
          </a:prstGeom>
          <a:ln>
            <a:solidFill>
              <a:srgbClr val="45A1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868170" y="5666105"/>
            <a:ext cx="2259330" cy="0"/>
          </a:xfrm>
          <a:prstGeom prst="line">
            <a:avLst/>
          </a:prstGeom>
          <a:ln>
            <a:solidFill>
              <a:srgbClr val="45A1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634490" y="4307205"/>
            <a:ext cx="2259330" cy="0"/>
          </a:xfrm>
          <a:prstGeom prst="line">
            <a:avLst/>
          </a:prstGeom>
          <a:ln>
            <a:solidFill>
              <a:srgbClr val="45A1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未标题-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525" y="2595880"/>
            <a:ext cx="1928495" cy="342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37870" y="115189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711" y="2226"/>
              <a:ext cx="2216" cy="7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4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曹冲有问</a:t>
              </a:r>
              <a:endParaRPr lang="zh-CN" altLang="en-US" sz="2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pic>
        <p:nvPicPr>
          <p:cNvPr id="2" name="图片 1" descr="未标题-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390" y="2051050"/>
            <a:ext cx="1295400" cy="208153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847850" y="2051050"/>
            <a:ext cx="7583805" cy="1272540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zh-CN" altLang="en-US" sz="2400"/>
              <a:t>　什么是字典序呢？在解决字符串问题时，会出现这个关键词，它表示什么意思？</a:t>
            </a:r>
            <a:endParaRPr lang="zh-CN" altLang="en-US" sz="2400"/>
          </a:p>
        </p:txBody>
      </p:sp>
      <p:pic>
        <p:nvPicPr>
          <p:cNvPr id="6" name="图片 5" descr="tim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71572" t="58251" b="2986"/>
          <a:stretch>
            <a:fillRect/>
          </a:stretch>
        </p:blipFill>
        <p:spPr>
          <a:xfrm>
            <a:off x="9332595" y="2559685"/>
            <a:ext cx="2859405" cy="3898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49425" y="3672205"/>
            <a:ext cx="7678420" cy="2749550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2400" b="1"/>
              <a:t>    </a:t>
            </a:r>
            <a:r>
              <a:rPr lang="zh-CN" sz="2400"/>
              <a:t>字典序（dictionary order），又称 字母序，原意是表示英文单词在字典中的先后顺序，在计算机领域中扩展成两个任意字符串的大小关系。 在字典中，单词是按照首字母在字母表中的顺序进行排列的，比如 alpha 在 beta 之前。而第一个字母相同时，会去比较两个单词的第二个字母在字母表中的顺序........</a:t>
            </a:r>
            <a:endParaRPr lang="zh-CN" altLang="en-US" sz="2400" b="1">
              <a:ln w="12700" cmpd="sng">
                <a:noFill/>
                <a:prstDash val="sysDot"/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2313534353432353b3231353435343131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37870" y="115189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943" y="2398"/>
              <a:ext cx="1734" cy="7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4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字典序</a:t>
              </a:r>
              <a:endParaRPr lang="zh-CN" altLang="en-US" sz="2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74395" y="2160270"/>
            <a:ext cx="11317605" cy="4298315"/>
            <a:chOff x="1377" y="3402"/>
            <a:chExt cx="17823" cy="6769"/>
          </a:xfrm>
        </p:grpSpPr>
        <p:pic>
          <p:nvPicPr>
            <p:cNvPr id="6" name="图片 5" descr="timg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71572" t="58251" b="2986"/>
            <a:stretch>
              <a:fillRect/>
            </a:stretch>
          </p:blipFill>
          <p:spPr>
            <a:xfrm>
              <a:off x="14697" y="4031"/>
              <a:ext cx="4503" cy="614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377" y="3402"/>
              <a:ext cx="14544" cy="642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ot"/>
            </a:ln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2400" b="1"/>
                <a:t>    </a:t>
              </a:r>
              <a:endParaRPr lang="en-US" altLang="zh-CN" sz="2400" b="1"/>
            </a:p>
            <a:p>
              <a:pPr>
                <a:lnSpc>
                  <a:spcPct val="120000"/>
                </a:lnSpc>
              </a:pPr>
              <a:r>
                <a:rPr lang="en-US" altLang="zh-CN" sz="2400" b="1"/>
                <a:t>   </a:t>
              </a:r>
              <a:r>
                <a:rPr lang="zh-CN" altLang="en-US" sz="2400" b="1"/>
                <a:t>试编一程序，输入两个单词，然后按照字典序输出这两个单词。</a:t>
              </a:r>
              <a:r>
                <a:rPr lang="zh-CN" sz="2400" b="1"/>
                <a:t> </a:t>
              </a:r>
              <a:endParaRPr lang="zh-CN" sz="2400" b="1"/>
            </a:p>
            <a:p>
              <a:pPr>
                <a:lnSpc>
                  <a:spcPct val="140000"/>
                </a:lnSpc>
              </a:pPr>
              <a:r>
                <a:rPr lang="zh-CN" altLang="en-US" sz="2400" b="1">
                  <a:ln w="12700" cmpd="sng">
                    <a:noFill/>
                    <a:prstDash val="sysDot"/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  </a:t>
              </a:r>
              <a:endParaRPr lang="zh-CN" altLang="en-US" sz="2400" b="1">
                <a:ln w="12700" cmpd="sng">
                  <a:noFill/>
                  <a:prstDash val="sysDot"/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  <a:p>
              <a:pPr>
                <a:lnSpc>
                  <a:spcPct val="140000"/>
                </a:lnSpc>
              </a:pPr>
              <a:endParaRPr lang="zh-CN" altLang="en-US" sz="2400" b="1">
                <a:ln w="12700" cmpd="sng">
                  <a:noFill/>
                  <a:prstDash val="sysDot"/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  <a:p>
              <a:pPr>
                <a:lnSpc>
                  <a:spcPct val="140000"/>
                </a:lnSpc>
              </a:pPr>
              <a:endParaRPr lang="zh-CN" altLang="en-US" sz="2400" b="1">
                <a:ln w="12700" cmpd="sng">
                  <a:noFill/>
                  <a:prstDash val="sysDot"/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  <a:p>
              <a:pPr>
                <a:lnSpc>
                  <a:spcPct val="140000"/>
                </a:lnSpc>
              </a:pPr>
              <a:endParaRPr lang="zh-CN" altLang="en-US" sz="2400" b="1">
                <a:ln w="12700" cmpd="sng">
                  <a:noFill/>
                  <a:prstDash val="sysDot"/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  <a:p>
              <a:pPr>
                <a:lnSpc>
                  <a:spcPct val="140000"/>
                </a:lnSpc>
              </a:pPr>
              <a:endParaRPr lang="zh-CN" altLang="en-US" sz="2400" b="1">
                <a:ln w="12700" cmpd="sng">
                  <a:noFill/>
                  <a:prstDash val="sysDot"/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  <a:p>
              <a:pPr>
                <a:lnSpc>
                  <a:spcPct val="140000"/>
                </a:lnSpc>
              </a:pPr>
              <a:endParaRPr lang="zh-CN" altLang="en-US" sz="2400" b="1">
                <a:ln w="12700" cmpd="sng">
                  <a:noFill/>
                  <a:prstDash val="sysDot"/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graphicFrame>
        <p:nvGraphicFramePr>
          <p:cNvPr id="7" name="表格 6"/>
          <p:cNvGraphicFramePr/>
          <p:nvPr/>
        </p:nvGraphicFramePr>
        <p:xfrm>
          <a:off x="914400" y="3761740"/>
          <a:ext cx="8533765" cy="381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2965"/>
                <a:gridCol w="2132965"/>
                <a:gridCol w="2132965"/>
                <a:gridCol w="21329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/>
        </p:nvGraphicFramePr>
        <p:xfrm>
          <a:off x="1143635" y="3637915"/>
          <a:ext cx="8531225" cy="642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123"/>
                <a:gridCol w="853122"/>
                <a:gridCol w="853123"/>
                <a:gridCol w="853122"/>
                <a:gridCol w="853123"/>
                <a:gridCol w="853122"/>
                <a:gridCol w="853123"/>
                <a:gridCol w="853122"/>
                <a:gridCol w="853123"/>
                <a:gridCol w="853122"/>
              </a:tblGrid>
              <a:tr h="6426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a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s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t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e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r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/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13" name="表格 12"/>
          <p:cNvGraphicFramePr/>
          <p:nvPr/>
        </p:nvGraphicFramePr>
        <p:xfrm>
          <a:off x="1143635" y="4784090"/>
          <a:ext cx="8531225" cy="6565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3123"/>
                <a:gridCol w="852805"/>
                <a:gridCol w="853440"/>
                <a:gridCol w="853122"/>
                <a:gridCol w="853123"/>
                <a:gridCol w="853122"/>
                <a:gridCol w="853123"/>
                <a:gridCol w="853122"/>
                <a:gridCol w="853123"/>
                <a:gridCol w="853122"/>
              </a:tblGrid>
              <a:tr h="6565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a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s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t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r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o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l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a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b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e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/>
                    </a:p>
                  </a:txBody>
                  <a:tcPr anchor="ctr" anchorCtr="0"/>
                </a:tc>
              </a:tr>
            </a:tbl>
          </a:graphicData>
        </a:graphic>
      </p:graphicFrame>
      <p:cxnSp>
        <p:nvCxnSpPr>
          <p:cNvPr id="2" name="直接箭头连接符 1"/>
          <p:cNvCxnSpPr/>
          <p:nvPr/>
        </p:nvCxnSpPr>
        <p:spPr>
          <a:xfrm>
            <a:off x="1583690" y="4289425"/>
            <a:ext cx="0" cy="5232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52 -0.005926 L 0.065573 -0.005926 " pathEditMode="relative" ptsTypes="">
                                      <p:cBhvr>
                                        <p:cTn id="2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312 -0.011574 L 0.137656 -0.011574 " pathEditMode="relative" ptsTypes="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7656 -0.011574 L 0.205365 -0.011574 " pathEditMode="relative" ptsTypes="">
                                      <p:cBhvr>
                                        <p:cTn id="3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0565" y="117348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>
              <p:custDataLst>
                <p:tags r:id="rId1"/>
              </p:custDataLst>
            </p:nvPr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2"/>
              </p:custDataLst>
            </p:nvPr>
          </p:nvSpPr>
          <p:spPr>
            <a:xfrm>
              <a:off x="2574" y="2226"/>
              <a:ext cx="2540" cy="82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8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代码分享</a:t>
              </a:r>
              <a:endParaRPr lang="zh-CN" altLang="en-US" sz="2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79475" y="1921510"/>
            <a:ext cx="7122160" cy="4523105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0455" y="1921510"/>
            <a:ext cx="690118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zh-CN" altLang="en-US" sz="2000"/>
              <a:t>#include&lt;bits/stdc++.h&gt;</a:t>
            </a:r>
            <a:endParaRPr lang="zh-CN" altLang="en-US" sz="2000"/>
          </a:p>
          <a:p>
            <a:pPr>
              <a:lnSpc>
                <a:spcPct val="90000"/>
              </a:lnSpc>
            </a:pPr>
            <a:r>
              <a:rPr lang="zh-CN" altLang="en-US" sz="2000"/>
              <a:t>using namespace std;</a:t>
            </a:r>
            <a:endParaRPr lang="zh-CN" altLang="en-US" sz="2000"/>
          </a:p>
          <a:p>
            <a:pPr>
              <a:lnSpc>
                <a:spcPct val="90000"/>
              </a:lnSpc>
            </a:pPr>
            <a:r>
              <a:rPr lang="zh-CN" altLang="en-US" sz="2000"/>
              <a:t>int main() {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	</a:t>
            </a: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return 0;</a:t>
            </a:r>
            <a:endParaRPr lang="zh-CN" altLang="en-US" sz="2000"/>
          </a:p>
          <a:p>
            <a:pPr>
              <a:lnSpc>
                <a:spcPct val="110000"/>
              </a:lnSpc>
            </a:pPr>
            <a:r>
              <a:rPr lang="zh-CN" altLang="en-US" sz="2000"/>
              <a:t>}</a:t>
            </a:r>
            <a:endParaRPr lang="zh-CN" altLang="en-US" sz="2000"/>
          </a:p>
          <a:p>
            <a:pPr>
              <a:lnSpc>
                <a:spcPct val="110000"/>
              </a:lnSpc>
            </a:pPr>
            <a:endParaRPr lang="zh-CN" altLang="en-US" sz="2000"/>
          </a:p>
          <a:p>
            <a:pPr>
              <a:lnSpc>
                <a:spcPct val="110000"/>
              </a:lnSpc>
            </a:pP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430020" y="2768600"/>
            <a:ext cx="5387975" cy="30765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zh-CN" altLang="en-US"/>
              <a:t>string str1,str2;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getline(cin,str1);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getline(cin,str2);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if(str1&gt;str2) {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    cout&lt;&lt;str2&lt;&lt;endl&lt;&lt;str1&lt;&lt;endl;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} 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if(str1&lt;str2) {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   cout&lt;&lt;str１&lt;&lt;endl&lt;&lt;str2&lt;&lt;endl;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} 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if(str1==str2) {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    cout&lt;&lt;str1&lt;&lt;endl;</a:t>
            </a:r>
            <a:endParaRPr lang="zh-CN" altLang="en-US"/>
          </a:p>
          <a:p>
            <a:pPr>
              <a:lnSpc>
                <a:spcPct val="90000"/>
              </a:lnSpc>
            </a:pPr>
            <a:r>
              <a:rPr lang="zh-CN" altLang="en-US"/>
              <a:t>}</a:t>
            </a:r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1473200" y="3801110"/>
            <a:ext cx="1214120" cy="6350"/>
          </a:xfrm>
          <a:prstGeom prst="line">
            <a:avLst/>
          </a:prstGeom>
          <a:ln>
            <a:solidFill>
              <a:srgbClr val="45A1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1614170" y="4542790"/>
            <a:ext cx="1214120" cy="6350"/>
          </a:xfrm>
          <a:prstGeom prst="line">
            <a:avLst/>
          </a:prstGeom>
          <a:ln>
            <a:solidFill>
              <a:srgbClr val="45A1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1600200" y="5297170"/>
            <a:ext cx="1214120" cy="6350"/>
          </a:xfrm>
          <a:prstGeom prst="line">
            <a:avLst/>
          </a:prstGeom>
          <a:ln>
            <a:solidFill>
              <a:srgbClr val="45A1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8234045" y="2005330"/>
            <a:ext cx="3350260" cy="448183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sz="2400" b="1">
              <a:solidFill>
                <a:schemeClr val="accent2"/>
              </a:solidFill>
            </a:endParaRPr>
          </a:p>
          <a:p>
            <a:pPr algn="l"/>
            <a:r>
              <a:rPr lang="zh-CN" altLang="en-US" sz="2400" b="1">
                <a:solidFill>
                  <a:schemeClr val="accent2"/>
                </a:solidFill>
              </a:rPr>
              <a:t>小提示：</a:t>
            </a:r>
            <a:endParaRPr lang="zh-CN" altLang="en-US" b="1">
              <a:solidFill>
                <a:schemeClr val="accent2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在Ｃ</a:t>
            </a:r>
            <a:r>
              <a:rPr lang="en-US" altLang="zh-CN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++</a:t>
            </a:r>
            <a:r>
              <a:rPr lang="zh-CN" altLang="en-US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中</a:t>
            </a:r>
            <a:r>
              <a:rPr lang="en-US" altLang="zh-CN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string</a:t>
            </a:r>
            <a:r>
              <a:rPr lang="zh-CN" altLang="en-US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对象可以直接比较大小。</a:t>
            </a:r>
            <a:endParaRPr lang="zh-CN" altLang="en-US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访问字符串，可以像普通字符数组一样操作。</a:t>
            </a:r>
            <a:endParaRPr lang="zh-CN" altLang="en-US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字符串的常用函数有</a:t>
            </a:r>
            <a:r>
              <a:rPr lang="en-US" altLang="zh-CN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:size(),substr() insert(),erase(),find(),replace().</a:t>
            </a:r>
            <a:endParaRPr lang="en-US" altLang="zh-CN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 bldLvl="0" animBg="1"/>
      <p:bldP spid="4" grpId="0"/>
      <p:bldP spid="27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37870" y="115189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711" y="2226"/>
              <a:ext cx="2216" cy="7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4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曹冲有问</a:t>
              </a:r>
              <a:endParaRPr lang="zh-CN" altLang="en-US" sz="2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pic>
        <p:nvPicPr>
          <p:cNvPr id="2" name="图片 1" descr="未标题-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390" y="2051050"/>
            <a:ext cx="1295400" cy="208153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833880" y="2051050"/>
            <a:ext cx="7583805" cy="681990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zh-CN" altLang="en-US" sz="2400"/>
              <a:t>　　有人说：</a:t>
            </a:r>
            <a:r>
              <a:rPr lang="en-US" altLang="zh-CN" sz="2400"/>
              <a:t>“</a:t>
            </a:r>
            <a:r>
              <a:rPr lang="zh-CN" altLang="en-US" sz="2400">
                <a:sym typeface="+mn-ea"/>
              </a:rPr>
              <a:t>学编程，难就难在算法，是这样吗？</a:t>
            </a:r>
            <a:r>
              <a:rPr lang="en-US" altLang="zh-CN" sz="2400"/>
              <a:t>”</a:t>
            </a:r>
            <a:endParaRPr lang="zh-CN" altLang="en-US" sz="2400"/>
          </a:p>
        </p:txBody>
      </p:sp>
      <p:pic>
        <p:nvPicPr>
          <p:cNvPr id="6" name="图片 5" descr="tim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71572" t="58251" b="2986"/>
          <a:stretch>
            <a:fillRect/>
          </a:stretch>
        </p:blipFill>
        <p:spPr>
          <a:xfrm>
            <a:off x="9332595" y="2559685"/>
            <a:ext cx="2859405" cy="3898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00860" y="3462020"/>
            <a:ext cx="7678420" cy="2306320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2400" b="1"/>
              <a:t> </a:t>
            </a:r>
            <a:r>
              <a:rPr lang="zh-CN" altLang="en-US" sz="2400"/>
              <a:t>   其实我们之前解决的若干问题中，都有算法的身影。</a:t>
            </a:r>
            <a:endParaRPr lang="zh-CN" altLang="en-US" sz="2400"/>
          </a:p>
          <a:p>
            <a:pPr>
              <a:lnSpc>
                <a:spcPct val="120000"/>
              </a:lnSpc>
            </a:pPr>
            <a:r>
              <a:rPr lang="zh-CN" altLang="en-US" sz="2400">
                <a:sym typeface="+mn-ea"/>
              </a:rPr>
              <a:t>广义上的算法，是解决问题的方法与步骤。狭义的算法有：模拟法、枚举法、递推法、分冶法、贪心法....其中模拟几乎无处不在。算法的学习需要循序渐进，我们就来一起来认识下经典的模拟法。</a:t>
            </a:r>
            <a:endParaRPr lang="zh-CN" altLang="en-US" sz="24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Administrator\Desktop\未标题-1.jpg未标题-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078607" y="-1002617"/>
            <a:ext cx="5475605" cy="5533009"/>
          </a:xfrm>
          <a:custGeom>
            <a:avLst/>
            <a:gdLst>
              <a:gd name="connsiteX0" fmla="*/ 1997166 w 3994332"/>
              <a:gd name="connsiteY0" fmla="*/ 0 h 3994332"/>
              <a:gd name="connsiteX1" fmla="*/ 3994332 w 3994332"/>
              <a:gd name="connsiteY1" fmla="*/ 1997166 h 3994332"/>
              <a:gd name="connsiteX2" fmla="*/ 1997166 w 3994332"/>
              <a:gd name="connsiteY2" fmla="*/ 3994332 h 3994332"/>
              <a:gd name="connsiteX3" fmla="*/ 0 w 3994332"/>
              <a:gd name="connsiteY3" fmla="*/ 1997166 h 3994332"/>
              <a:gd name="connsiteX4" fmla="*/ 1997166 w 3994332"/>
              <a:gd name="connsiteY4" fmla="*/ 0 h 399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4332" h="3994332">
                <a:moveTo>
                  <a:pt x="1997166" y="0"/>
                </a:moveTo>
                <a:cubicBezTo>
                  <a:pt x="3100170" y="0"/>
                  <a:pt x="3994332" y="894162"/>
                  <a:pt x="3994332" y="1997166"/>
                </a:cubicBezTo>
                <a:cubicBezTo>
                  <a:pt x="3994332" y="3100170"/>
                  <a:pt x="3100170" y="3994332"/>
                  <a:pt x="1997166" y="3994332"/>
                </a:cubicBezTo>
                <a:cubicBezTo>
                  <a:pt x="894162" y="3994332"/>
                  <a:pt x="0" y="3100170"/>
                  <a:pt x="0" y="1997166"/>
                </a:cubicBezTo>
                <a:cubicBezTo>
                  <a:pt x="0" y="894162"/>
                  <a:pt x="894162" y="0"/>
                  <a:pt x="1997166" y="0"/>
                </a:cubicBezTo>
                <a:close/>
              </a:path>
            </a:pathLst>
          </a:custGeom>
        </p:spPr>
      </p:pic>
      <p:sp>
        <p:nvSpPr>
          <p:cNvPr id="13" name="椭圆 12"/>
          <p:cNvSpPr/>
          <p:nvPr/>
        </p:nvSpPr>
        <p:spPr>
          <a:xfrm>
            <a:off x="1738772" y="1683333"/>
            <a:ext cx="3365863" cy="3365863"/>
          </a:xfrm>
          <a:prstGeom prst="ellipse">
            <a:avLst/>
          </a:pr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51756" y="2437016"/>
            <a:ext cx="3547527" cy="20916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r" defTabSz="1219200">
              <a:defRPr sz="80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000" i="0" u="none" strike="noStrike" kern="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0</a:t>
            </a:r>
            <a:r>
              <a:rPr kumimoji="0" lang="zh-CN" altLang="en-US" sz="13000" i="0" u="none" strike="noStrike" kern="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２</a:t>
            </a:r>
            <a:endParaRPr kumimoji="0" lang="zh-CN" altLang="en-US" sz="13000" i="0" u="none" strike="noStrike" kern="0" cap="none" spc="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29107" y="2683525"/>
            <a:ext cx="476250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 b="1">
                <a:solidFill>
                  <a:schemeClr val="bg1"/>
                </a:solidFill>
                <a:latin typeface="方正黑体简体"/>
              </a:defRPr>
            </a:lvl1pPr>
          </a:lstStyle>
          <a:p>
            <a:pPr algn="l">
              <a:defRPr/>
            </a:pPr>
            <a:r>
              <a:rPr lang="zh-CN" altLang="en-US" sz="6000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铁打的模拟法</a:t>
            </a:r>
            <a:endParaRPr lang="zh-CN" altLang="en-US" sz="6000" dirty="0">
              <a:solidFill>
                <a:srgbClr val="CD3132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0822985" flipH="1" flipV="1">
            <a:off x="3999432" y="3703761"/>
            <a:ext cx="12206437" cy="2757948"/>
          </a:xfrm>
          <a:custGeom>
            <a:avLst/>
            <a:gdLst>
              <a:gd name="connsiteX0" fmla="*/ 12206436 w 12206437"/>
              <a:gd name="connsiteY0" fmla="*/ 735988 h 2757948"/>
              <a:gd name="connsiteX1" fmla="*/ 12206437 w 12206437"/>
              <a:gd name="connsiteY1" fmla="*/ 735988 h 2757948"/>
              <a:gd name="connsiteX2" fmla="*/ 12206437 w 12206437"/>
              <a:gd name="connsiteY2" fmla="*/ 2757948 h 2757948"/>
              <a:gd name="connsiteX3" fmla="*/ 12206436 w 12206437"/>
              <a:gd name="connsiteY3" fmla="*/ 2757948 h 2757948"/>
              <a:gd name="connsiteX4" fmla="*/ 7908759 w 12206437"/>
              <a:gd name="connsiteY4" fmla="*/ 0 h 2757948"/>
              <a:gd name="connsiteX5" fmla="*/ 8227635 w 12206437"/>
              <a:gd name="connsiteY5" fmla="*/ 6518 h 2757948"/>
              <a:gd name="connsiteX6" fmla="*/ 8018258 w 12206437"/>
              <a:gd name="connsiteY6" fmla="*/ 11152 h 2757948"/>
              <a:gd name="connsiteX7" fmla="*/ 1409156 w 12206437"/>
              <a:gd name="connsiteY7" fmla="*/ 2553505 h 2757948"/>
              <a:gd name="connsiteX8" fmla="*/ 1173140 w 12206437"/>
              <a:gd name="connsiteY8" fmla="*/ 2757948 h 2757948"/>
              <a:gd name="connsiteX9" fmla="*/ 0 w 12206437"/>
              <a:gd name="connsiteY9" fmla="*/ 2757948 h 2757948"/>
              <a:gd name="connsiteX10" fmla="*/ 289231 w 12206437"/>
              <a:gd name="connsiteY10" fmla="*/ 2526534 h 2757948"/>
              <a:gd name="connsiteX11" fmla="*/ 7908759 w 12206437"/>
              <a:gd name="connsiteY11" fmla="*/ 0 h 275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6437" h="2757948">
                <a:moveTo>
                  <a:pt x="12206436" y="735988"/>
                </a:moveTo>
                <a:lnTo>
                  <a:pt x="12206437" y="735988"/>
                </a:lnTo>
                <a:lnTo>
                  <a:pt x="12206437" y="2757948"/>
                </a:lnTo>
                <a:lnTo>
                  <a:pt x="12206436" y="2757948"/>
                </a:lnTo>
                <a:close/>
                <a:moveTo>
                  <a:pt x="7908759" y="0"/>
                </a:moveTo>
                <a:lnTo>
                  <a:pt x="8227635" y="6518"/>
                </a:lnTo>
                <a:lnTo>
                  <a:pt x="8018258" y="11152"/>
                </a:lnTo>
                <a:cubicBezTo>
                  <a:pt x="5512605" y="122273"/>
                  <a:pt x="3221315" y="1057979"/>
                  <a:pt x="1409156" y="2553505"/>
                </a:cubicBezTo>
                <a:lnTo>
                  <a:pt x="1173140" y="2757948"/>
                </a:lnTo>
                <a:lnTo>
                  <a:pt x="0" y="2757948"/>
                </a:lnTo>
                <a:lnTo>
                  <a:pt x="289231" y="2526534"/>
                </a:lnTo>
                <a:cubicBezTo>
                  <a:pt x="2359846" y="948155"/>
                  <a:pt x="5014426" y="0"/>
                  <a:pt x="7908759" y="0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1200" y="1297305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071" y="2226"/>
              <a:ext cx="3503" cy="91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sz="32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模拟法定义</a:t>
              </a:r>
              <a:endParaRPr lang="zh-CN" sz="32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54405" y="2345055"/>
            <a:ext cx="10723245" cy="1050290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en-US" altLang="zh-CN" sz="2400"/>
              <a:t>    </a:t>
            </a:r>
            <a:r>
              <a:rPr sz="2400"/>
              <a:t> 根据实际问题建立模型，用计算机模拟实际做法从而解决问题。</a:t>
            </a:r>
            <a:r>
              <a:rPr lang="zh-CN" sz="2400"/>
              <a:t>简而言之</a:t>
            </a:r>
            <a:r>
              <a:rPr sz="2400"/>
              <a:t>，</a:t>
            </a:r>
            <a:r>
              <a:rPr lang="zh-CN" sz="2400"/>
              <a:t>问题怎么描述</a:t>
            </a:r>
            <a:r>
              <a:rPr sz="2400"/>
              <a:t>，程序就怎么</a:t>
            </a:r>
            <a:r>
              <a:rPr lang="zh-CN" sz="2400"/>
              <a:t>编写</a:t>
            </a:r>
            <a:r>
              <a:rPr sz="2400"/>
              <a:t>运行。这类</a:t>
            </a:r>
            <a:r>
              <a:rPr lang="zh-CN" sz="2400"/>
              <a:t>问题</a:t>
            </a:r>
            <a:r>
              <a:rPr sz="2400"/>
              <a:t>考</a:t>
            </a:r>
            <a:r>
              <a:rPr lang="zh-CN" sz="2400"/>
              <a:t>验</a:t>
            </a:r>
            <a:r>
              <a:rPr sz="2400"/>
              <a:t>的是代码能力。</a:t>
            </a:r>
            <a:endParaRPr sz="2400"/>
          </a:p>
        </p:txBody>
      </p:sp>
      <p:pic>
        <p:nvPicPr>
          <p:cNvPr id="6" name="图片 5" descr="tim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71572" t="58251" b="2986"/>
          <a:stretch>
            <a:fillRect/>
          </a:stretch>
        </p:blipFill>
        <p:spPr>
          <a:xfrm>
            <a:off x="9332595" y="2658110"/>
            <a:ext cx="2859405" cy="38989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954405" y="3808095"/>
            <a:ext cx="8378190" cy="2306955"/>
            <a:chOff x="1503" y="6195"/>
            <a:chExt cx="13194" cy="3633"/>
          </a:xfrm>
        </p:grpSpPr>
        <p:sp>
          <p:nvSpPr>
            <p:cNvPr id="3" name="文本框 2"/>
            <p:cNvSpPr txBox="1"/>
            <p:nvPr/>
          </p:nvSpPr>
          <p:spPr>
            <a:xfrm>
              <a:off x="1503" y="6195"/>
              <a:ext cx="11551" cy="31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t">
              <a:spAutoFit/>
            </a:bodyPr>
            <a:p>
              <a:pPr algn="l">
                <a:lnSpc>
                  <a:spcPct val="130000"/>
                </a:lnSpc>
              </a:pPr>
              <a:r>
                <a:rPr lang="en-US" altLang="zh-CN" sz="2400"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rPr>
                <a:t>    </a:t>
              </a:r>
              <a:r>
                <a:rPr sz="2400"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rPr>
                <a:t>用模拟法解</a:t>
              </a:r>
              <a:r>
                <a:rPr lang="zh-CN" sz="2400"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rPr>
                <a:t>决问题</a:t>
              </a:r>
              <a:r>
                <a:rPr sz="2400"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rPr>
                <a:t>题必须关注以下问题：</a:t>
              </a:r>
              <a:endParaRPr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endParaRPr>
            </a:p>
            <a:p>
              <a:pPr algn="l">
                <a:lnSpc>
                  <a:spcPct val="130000"/>
                </a:lnSpc>
              </a:pPr>
              <a:r>
                <a:rPr sz="2400"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rPr>
                <a:t>        1.审题要仔细，游戏规则不能错；</a:t>
              </a:r>
              <a:endParaRPr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endParaRPr>
            </a:p>
            <a:p>
              <a:pPr algn="l">
                <a:lnSpc>
                  <a:spcPct val="130000"/>
                </a:lnSpc>
              </a:pPr>
              <a:r>
                <a:rPr sz="2400"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rPr>
                <a:t>        2.分析要全面，各种特例不能漏；</a:t>
              </a:r>
              <a:endParaRPr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endParaRPr>
            </a:p>
            <a:p>
              <a:pPr algn="l">
                <a:lnSpc>
                  <a:spcPct val="130000"/>
                </a:lnSpc>
              </a:pPr>
              <a:r>
                <a:rPr sz="2400"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</a:rPr>
                <a:t>        3.编程要细心，测试运行要到位。</a:t>
              </a:r>
              <a:endParaRPr lang="zh-CN" altLang="en-US" sz="2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3448" y="6195"/>
              <a:ext cx="1249" cy="36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p>
              <a:pPr algn="ctr"/>
              <a:r>
                <a:rPr lang="zh-CN" altLang="en-US" sz="4800" b="1">
                  <a:ln w="28575">
                    <a:solidFill>
                      <a:schemeClr val="bg1"/>
                    </a:solidFill>
                  </a:ln>
                  <a:gradFill>
                    <a:gsLst>
                      <a:gs pos="51000">
                        <a:srgbClr val="FABF00"/>
                      </a:gs>
                      <a:gs pos="39000">
                        <a:srgbClr val="5BBBA6"/>
                      </a:gs>
                      <a:gs pos="59000">
                        <a:srgbClr val="FFD451"/>
                      </a:gs>
                      <a:gs pos="41000">
                        <a:srgbClr val="FFD451"/>
                      </a:gs>
                      <a:gs pos="60000">
                        <a:srgbClr val="5BBBA6"/>
                      </a:gs>
                    </a:gsLst>
                    <a:lin ang="0" scaled="0"/>
                  </a:gradFill>
                  <a:effectLst>
                    <a:outerShdw dist="76200" dir="3960000" algn="tl" rotWithShape="0">
                      <a:schemeClr val="accent3">
                        <a:lumMod val="75000"/>
                        <a:alpha val="69000"/>
                      </a:schemeClr>
                    </a:outerShdw>
                  </a:effectLst>
                  <a:latin typeface="汉仪铸字卡酷体简" panose="00020600040101010101" charset="-122"/>
                  <a:ea typeface="汉仪铸字卡酷体简" panose="00020600040101010101" charset="-122"/>
                </a:rPr>
                <a:t>小</a:t>
              </a:r>
              <a:endParaRPr lang="zh-CN" altLang="en-US" sz="4800" b="1">
                <a:ln w="28575">
                  <a:solidFill>
                    <a:schemeClr val="bg1"/>
                  </a:solidFill>
                </a:ln>
                <a:gradFill>
                  <a:gsLst>
                    <a:gs pos="51000">
                      <a:srgbClr val="FABF00"/>
                    </a:gs>
                    <a:gs pos="39000">
                      <a:srgbClr val="5BBBA6"/>
                    </a:gs>
                    <a:gs pos="59000">
                      <a:srgbClr val="FFD451"/>
                    </a:gs>
                    <a:gs pos="41000">
                      <a:srgbClr val="FFD451"/>
                    </a:gs>
                    <a:gs pos="60000">
                      <a:srgbClr val="5BBBA6"/>
                    </a:gs>
                  </a:gsLst>
                  <a:lin ang="0" scaled="0"/>
                </a:gradFill>
                <a:effectLst>
                  <a:outerShdw dist="76200" dir="3960000" algn="tl" rotWithShape="0">
                    <a:schemeClr val="accent3">
                      <a:lumMod val="75000"/>
                      <a:alpha val="69000"/>
                    </a:schemeClr>
                  </a:outerShdw>
                </a:effectLst>
                <a:latin typeface="汉仪铸字卡酷体简" panose="00020600040101010101" charset="-122"/>
                <a:ea typeface="汉仪铸字卡酷体简" panose="00020600040101010101" charset="-122"/>
              </a:endParaRPr>
            </a:p>
            <a:p>
              <a:pPr algn="ctr"/>
              <a:r>
                <a:rPr lang="zh-CN" altLang="en-US" sz="4800" b="1">
                  <a:ln w="28575">
                    <a:solidFill>
                      <a:schemeClr val="bg1"/>
                    </a:solidFill>
                  </a:ln>
                  <a:gradFill>
                    <a:gsLst>
                      <a:gs pos="51000">
                        <a:srgbClr val="FABF00"/>
                      </a:gs>
                      <a:gs pos="39000">
                        <a:srgbClr val="5BBBA6"/>
                      </a:gs>
                      <a:gs pos="59000">
                        <a:srgbClr val="FFD451"/>
                      </a:gs>
                      <a:gs pos="41000">
                        <a:srgbClr val="FFD451"/>
                      </a:gs>
                      <a:gs pos="60000">
                        <a:srgbClr val="5BBBA6"/>
                      </a:gs>
                    </a:gsLst>
                    <a:lin ang="0" scaled="0"/>
                  </a:gradFill>
                  <a:effectLst>
                    <a:outerShdw dist="76200" dir="3960000" algn="tl" rotWithShape="0">
                      <a:schemeClr val="accent3">
                        <a:lumMod val="75000"/>
                        <a:alpha val="69000"/>
                      </a:schemeClr>
                    </a:outerShdw>
                  </a:effectLst>
                  <a:latin typeface="汉仪铸字卡酷体简" panose="00020600040101010101" charset="-122"/>
                  <a:ea typeface="汉仪铸字卡酷体简" panose="00020600040101010101" charset="-122"/>
                </a:rPr>
                <a:t>贴</a:t>
              </a:r>
              <a:endParaRPr lang="zh-CN" altLang="en-US" sz="4800" b="1">
                <a:ln w="28575">
                  <a:solidFill>
                    <a:schemeClr val="bg1"/>
                  </a:solidFill>
                </a:ln>
                <a:gradFill>
                  <a:gsLst>
                    <a:gs pos="51000">
                      <a:srgbClr val="FABF00"/>
                    </a:gs>
                    <a:gs pos="39000">
                      <a:srgbClr val="5BBBA6"/>
                    </a:gs>
                    <a:gs pos="59000">
                      <a:srgbClr val="FFD451"/>
                    </a:gs>
                    <a:gs pos="41000">
                      <a:srgbClr val="FFD451"/>
                    </a:gs>
                    <a:gs pos="60000">
                      <a:srgbClr val="5BBBA6"/>
                    </a:gs>
                  </a:gsLst>
                  <a:lin ang="0" scaled="0"/>
                </a:gradFill>
                <a:effectLst>
                  <a:outerShdw dist="76200" dir="3960000" algn="tl" rotWithShape="0">
                    <a:schemeClr val="accent3">
                      <a:lumMod val="75000"/>
                      <a:alpha val="69000"/>
                    </a:schemeClr>
                  </a:outerShdw>
                </a:effectLst>
                <a:latin typeface="汉仪铸字卡酷体简" panose="00020600040101010101" charset="-122"/>
                <a:ea typeface="汉仪铸字卡酷体简" panose="00020600040101010101" charset="-122"/>
              </a:endParaRPr>
            </a:p>
            <a:p>
              <a:pPr algn="ctr"/>
              <a:r>
                <a:rPr lang="zh-CN" altLang="en-US" sz="4800" b="1">
                  <a:ln w="28575">
                    <a:solidFill>
                      <a:schemeClr val="bg1"/>
                    </a:solidFill>
                  </a:ln>
                  <a:gradFill>
                    <a:gsLst>
                      <a:gs pos="51000">
                        <a:srgbClr val="FABF00"/>
                      </a:gs>
                      <a:gs pos="39000">
                        <a:srgbClr val="5BBBA6"/>
                      </a:gs>
                      <a:gs pos="59000">
                        <a:srgbClr val="FFD451"/>
                      </a:gs>
                      <a:gs pos="41000">
                        <a:srgbClr val="FFD451"/>
                      </a:gs>
                      <a:gs pos="60000">
                        <a:srgbClr val="5BBBA6"/>
                      </a:gs>
                    </a:gsLst>
                    <a:lin ang="0" scaled="0"/>
                  </a:gradFill>
                  <a:effectLst>
                    <a:outerShdw dist="76200" dir="3960000" algn="tl" rotWithShape="0">
                      <a:schemeClr val="accent3">
                        <a:lumMod val="75000"/>
                        <a:alpha val="69000"/>
                      </a:schemeClr>
                    </a:outerShdw>
                  </a:effectLst>
                  <a:latin typeface="汉仪铸字卡酷体简" panose="00020600040101010101" charset="-122"/>
                  <a:ea typeface="汉仪铸字卡酷体简" panose="00020600040101010101" charset="-122"/>
                </a:rPr>
                <a:t>士</a:t>
              </a:r>
              <a:endParaRPr lang="zh-CN" altLang="en-US" sz="4800" b="1">
                <a:ln w="28575">
                  <a:solidFill>
                    <a:schemeClr val="bg1"/>
                  </a:solidFill>
                </a:ln>
                <a:gradFill>
                  <a:gsLst>
                    <a:gs pos="51000">
                      <a:srgbClr val="FABF00"/>
                    </a:gs>
                    <a:gs pos="39000">
                      <a:srgbClr val="5BBBA6"/>
                    </a:gs>
                    <a:gs pos="59000">
                      <a:srgbClr val="FFD451"/>
                    </a:gs>
                    <a:gs pos="41000">
                      <a:srgbClr val="FFD451"/>
                    </a:gs>
                    <a:gs pos="60000">
                      <a:srgbClr val="5BBBA6"/>
                    </a:gs>
                  </a:gsLst>
                  <a:lin ang="0" scaled="0"/>
                </a:gradFill>
                <a:effectLst>
                  <a:outerShdw dist="76200" dir="3960000" algn="tl" rotWithShape="0">
                    <a:schemeClr val="accent3">
                      <a:lumMod val="75000"/>
                      <a:alpha val="69000"/>
                    </a:schemeClr>
                  </a:outerShdw>
                </a:effectLst>
                <a:latin typeface="汉仪铸字卡酷体简" panose="00020600040101010101" charset="-122"/>
                <a:ea typeface="汉仪铸字卡酷体简" panose="00020600040101010101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0565" y="117348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871" y="2226"/>
              <a:ext cx="3903" cy="10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36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模拟初体验</a:t>
              </a:r>
              <a:endParaRPr lang="zh-CN" altLang="en-US" sz="36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pic>
        <p:nvPicPr>
          <p:cNvPr id="6" name="图片 5" descr="横着-4_复制_横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5587365" y="3453765"/>
            <a:ext cx="5802630" cy="295592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82625" y="2021205"/>
            <a:ext cx="10707370" cy="426148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endParaRPr sz="3200" b="1">
              <a:solidFill>
                <a:srgbClr val="C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l">
              <a:lnSpc>
                <a:spcPct val="120000"/>
              </a:lnSpc>
            </a:pPr>
            <a:endParaRPr lang="zh-CN" sz="3200" b="1">
              <a:solidFill>
                <a:srgbClr val="C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l">
              <a:lnSpc>
                <a:spcPct val="120000"/>
              </a:lnSpc>
            </a:pPr>
            <a:r>
              <a:rPr lang="zh-CN" sz="3200" b="1">
                <a:solidFill>
                  <a:srgbClr val="C00000"/>
                </a:solidFill>
                <a:latin typeface="等线" panose="02010600030101010101" charset="-122"/>
                <a:ea typeface="等线" panose="02010600030101010101" charset="-122"/>
              </a:rPr>
              <a:t>分糖果</a:t>
            </a:r>
            <a:endParaRPr lang="zh-CN" sz="3200" b="1">
              <a:solidFill>
                <a:srgbClr val="C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l">
              <a:lnSpc>
                <a:spcPct val="120000"/>
              </a:lnSpc>
            </a:pPr>
            <a:r>
              <a:rPr lang="zh-CN" sz="2400" b="1"/>
              <a:t>【问题描述】</a:t>
            </a:r>
            <a:endParaRPr lang="zh-CN" sz="2400" b="1"/>
          </a:p>
          <a:p>
            <a:pPr algn="l">
              <a:lnSpc>
                <a:spcPct val="120000"/>
              </a:lnSpc>
            </a:pPr>
            <a:r>
              <a:rPr lang="zh-CN" sz="2400" b="1"/>
              <a:t>　</a:t>
            </a:r>
            <a:r>
              <a:rPr lang="zh-CN" sz="2400"/>
              <a:t>某幼儿园里，有５个小朋友编号为</a:t>
            </a:r>
            <a:r>
              <a:rPr lang="en-US" altLang="zh-CN" sz="2400"/>
              <a:t>1,2,3,4,5</a:t>
            </a:r>
            <a:r>
              <a:rPr lang="zh-CN" altLang="en-US" sz="2400"/>
              <a:t>，他们按自己的编号顺序围坐在一张圆桌旁。他们身上都有若干个糖果（键盘输入），现在他们做一个分糖果游戏。从１号小朋友开始，将自己的糖果均分三份（如果有多余的糖果，则立即吃掉），自己留一份，其余两份分给他的相邻的两个小朋友。接着２号、３号、４号、５号小朋友同样这么做，问一轮后，每一个小朋友手上分别</a:t>
            </a:r>
            <a:endParaRPr lang="zh-CN" altLang="en-US" sz="2400"/>
          </a:p>
          <a:p>
            <a:pPr algn="l">
              <a:lnSpc>
                <a:spcPct val="120000"/>
              </a:lnSpc>
            </a:pPr>
            <a:r>
              <a:rPr lang="zh-CN" altLang="en-US" sz="2400"/>
              <a:t>有多少糖果？</a:t>
            </a:r>
            <a:endParaRPr lang="zh-CN" altLang="en-US" sz="2400"/>
          </a:p>
          <a:p>
            <a:pPr algn="l">
              <a:lnSpc>
                <a:spcPct val="120000"/>
              </a:lnSpc>
            </a:pPr>
            <a:endParaRPr lang="zh-CN" altLang="en-US" sz="2400"/>
          </a:p>
          <a:p>
            <a:pPr algn="l">
              <a:lnSpc>
                <a:spcPct val="120000"/>
              </a:lnSpc>
            </a:pPr>
            <a:endParaRPr lang="zh-CN" altLang="en-US" sz="2400"/>
          </a:p>
          <a:p>
            <a:pPr algn="l">
              <a:lnSpc>
                <a:spcPct val="120000"/>
              </a:lnSpc>
            </a:pPr>
            <a:endParaRPr lang="zh-CN" sz="2400"/>
          </a:p>
          <a:p>
            <a:pPr algn="l">
              <a:lnSpc>
                <a:spcPct val="120000"/>
              </a:lnSpc>
            </a:pPr>
            <a:r>
              <a:rPr lang="zh-CN"/>
              <a:t>   </a:t>
            </a:r>
            <a:r>
              <a:rPr lang="en-US">
                <a:sym typeface="+mn-ea"/>
              </a:rPr>
              <a:t>                   </a:t>
            </a:r>
            <a:endParaRPr lang="zh-CN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0565" y="117348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871" y="2226"/>
              <a:ext cx="3903" cy="10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36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模拟初体验</a:t>
              </a:r>
              <a:endParaRPr lang="zh-CN" altLang="en-US" sz="36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pic>
        <p:nvPicPr>
          <p:cNvPr id="6" name="图片 5" descr="横着-4_复制_横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5887720" y="3453765"/>
            <a:ext cx="5802630" cy="295592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82625" y="2021205"/>
            <a:ext cx="10707370" cy="426148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endParaRPr sz="3200" b="1">
              <a:solidFill>
                <a:srgbClr val="C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l">
              <a:lnSpc>
                <a:spcPct val="120000"/>
              </a:lnSpc>
            </a:pPr>
            <a:endParaRPr lang="zh-CN" sz="3200" b="1">
              <a:solidFill>
                <a:srgbClr val="C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l">
              <a:lnSpc>
                <a:spcPct val="120000"/>
              </a:lnSpc>
            </a:pPr>
            <a:r>
              <a:rPr lang="zh-CN" sz="3200" b="1">
                <a:solidFill>
                  <a:srgbClr val="C00000"/>
                </a:solidFill>
                <a:latin typeface="等线" panose="02010600030101010101" charset="-122"/>
                <a:ea typeface="等线" panose="02010600030101010101" charset="-122"/>
              </a:rPr>
              <a:t>分糖果</a:t>
            </a:r>
            <a:endParaRPr lang="zh-CN" sz="3200" b="1">
              <a:solidFill>
                <a:srgbClr val="C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l">
              <a:lnSpc>
                <a:spcPct val="120000"/>
              </a:lnSpc>
            </a:pPr>
            <a:endParaRPr lang="zh-CN" sz="3200" b="1">
              <a:solidFill>
                <a:srgbClr val="C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l">
              <a:lnSpc>
                <a:spcPct val="120000"/>
              </a:lnSpc>
            </a:pPr>
            <a:endParaRPr lang="zh-CN" sz="3200" b="1">
              <a:solidFill>
                <a:srgbClr val="C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l">
              <a:lnSpc>
                <a:spcPct val="120000"/>
              </a:lnSpc>
            </a:pPr>
            <a:endParaRPr lang="zh-CN" sz="3200" b="1">
              <a:solidFill>
                <a:srgbClr val="C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l">
              <a:lnSpc>
                <a:spcPct val="120000"/>
              </a:lnSpc>
            </a:pPr>
            <a:endParaRPr lang="zh-CN" sz="3200" b="1">
              <a:solidFill>
                <a:srgbClr val="C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l">
              <a:lnSpc>
                <a:spcPct val="120000"/>
              </a:lnSpc>
            </a:pPr>
            <a:endParaRPr lang="zh-CN" sz="3200" b="1">
              <a:solidFill>
                <a:srgbClr val="C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l">
              <a:lnSpc>
                <a:spcPct val="120000"/>
              </a:lnSpc>
            </a:pPr>
            <a:endParaRPr lang="zh-CN" altLang="en-US" sz="2400"/>
          </a:p>
          <a:p>
            <a:pPr algn="l">
              <a:lnSpc>
                <a:spcPct val="120000"/>
              </a:lnSpc>
            </a:pPr>
            <a:endParaRPr lang="zh-CN" altLang="en-US" sz="2400"/>
          </a:p>
          <a:p>
            <a:pPr algn="l">
              <a:lnSpc>
                <a:spcPct val="120000"/>
              </a:lnSpc>
            </a:pPr>
            <a:endParaRPr lang="zh-CN" sz="2400"/>
          </a:p>
          <a:p>
            <a:pPr algn="l">
              <a:lnSpc>
                <a:spcPct val="120000"/>
              </a:lnSpc>
            </a:pPr>
            <a:r>
              <a:rPr lang="zh-CN"/>
              <a:t>   </a:t>
            </a:r>
            <a:r>
              <a:rPr lang="en-US">
                <a:sym typeface="+mn-ea"/>
              </a:rPr>
              <a:t>                   </a:t>
            </a:r>
            <a:endParaRPr lang="zh-CN"/>
          </a:p>
        </p:txBody>
      </p:sp>
      <p:grpSp>
        <p:nvGrpSpPr>
          <p:cNvPr id="29" name="组合 28"/>
          <p:cNvGrpSpPr/>
          <p:nvPr/>
        </p:nvGrpSpPr>
        <p:grpSpPr>
          <a:xfrm>
            <a:off x="3107055" y="2652395"/>
            <a:ext cx="3695065" cy="3223895"/>
            <a:chOff x="4893" y="4177"/>
            <a:chExt cx="5819" cy="5077"/>
          </a:xfrm>
        </p:grpSpPr>
        <p:sp>
          <p:nvSpPr>
            <p:cNvPr id="13" name="椭圆 12"/>
            <p:cNvSpPr/>
            <p:nvPr/>
          </p:nvSpPr>
          <p:spPr>
            <a:xfrm>
              <a:off x="5974" y="5617"/>
              <a:ext cx="3769" cy="3637"/>
            </a:xfrm>
            <a:prstGeom prst="ellipse">
              <a:avLst/>
            </a:prstGeom>
            <a:gradFill>
              <a:gsLst>
                <a:gs pos="0">
                  <a:srgbClr val="C09D87"/>
                </a:gs>
                <a:gs pos="100000">
                  <a:srgbClr val="8D512F"/>
                </a:gs>
              </a:gsLst>
              <a:lin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4" name="图片 13" descr="303b32313536343232373bcbabc2edceb2d0a1baa2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72" y="5439"/>
              <a:ext cx="1440" cy="1440"/>
            </a:xfrm>
            <a:prstGeom prst="rect">
              <a:avLst/>
            </a:prstGeom>
          </p:spPr>
        </p:pic>
        <p:pic>
          <p:nvPicPr>
            <p:cNvPr id="15" name="图片 14" descr="303b32313536343233353bb4f7c3b1d7d3d0a1baa2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93" y="5439"/>
              <a:ext cx="1440" cy="1440"/>
            </a:xfrm>
            <a:prstGeom prst="rect">
              <a:avLst/>
            </a:prstGeom>
          </p:spPr>
        </p:pic>
        <p:pic>
          <p:nvPicPr>
            <p:cNvPr id="17" name="图片 16" descr="303b32313534373936393bd0a1baa2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93" y="7814"/>
              <a:ext cx="1440" cy="1440"/>
            </a:xfrm>
            <a:prstGeom prst="rect">
              <a:avLst/>
            </a:prstGeom>
          </p:spPr>
        </p:pic>
        <p:pic>
          <p:nvPicPr>
            <p:cNvPr id="21" name="图片 20" descr="303b343639363330303bc4d0b1cfd2b5c9fa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72" y="7814"/>
              <a:ext cx="1440" cy="1440"/>
            </a:xfrm>
            <a:prstGeom prst="rect">
              <a:avLst/>
            </a:prstGeom>
          </p:spPr>
        </p:pic>
        <p:pic>
          <p:nvPicPr>
            <p:cNvPr id="22" name="图片 21" descr="303b343639363238393bc5aeb1cfd2b5c9fa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30" y="4177"/>
              <a:ext cx="1440" cy="1440"/>
            </a:xfrm>
            <a:prstGeom prst="rect">
              <a:avLst/>
            </a:prstGeom>
          </p:spPr>
        </p:pic>
      </p:grpSp>
      <p:sp>
        <p:nvSpPr>
          <p:cNvPr id="23" name="椭圆 22"/>
          <p:cNvSpPr/>
          <p:nvPr/>
        </p:nvSpPr>
        <p:spPr>
          <a:xfrm>
            <a:off x="4612640" y="2162175"/>
            <a:ext cx="490220" cy="4902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/>
              <a:t>a</a:t>
            </a:r>
            <a:endParaRPr lang="en-US" altLang="zh-CN" sz="2800"/>
          </a:p>
        </p:txBody>
      </p:sp>
      <p:sp>
        <p:nvSpPr>
          <p:cNvPr id="24" name="椭圆 23"/>
          <p:cNvSpPr/>
          <p:nvPr/>
        </p:nvSpPr>
        <p:spPr>
          <a:xfrm>
            <a:off x="6211570" y="4476750"/>
            <a:ext cx="490220" cy="4902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/>
              <a:t>c</a:t>
            </a:r>
            <a:endParaRPr lang="en-US" altLang="zh-CN" sz="2800"/>
          </a:p>
        </p:txBody>
      </p:sp>
      <p:sp>
        <p:nvSpPr>
          <p:cNvPr id="25" name="椭圆 24"/>
          <p:cNvSpPr/>
          <p:nvPr/>
        </p:nvSpPr>
        <p:spPr>
          <a:xfrm>
            <a:off x="6099810" y="2960370"/>
            <a:ext cx="490220" cy="4902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/>
              <a:t>b</a:t>
            </a:r>
            <a:endParaRPr lang="en-US" altLang="zh-CN" sz="2800"/>
          </a:p>
        </p:txBody>
      </p:sp>
      <p:sp>
        <p:nvSpPr>
          <p:cNvPr id="26" name="椭圆 25"/>
          <p:cNvSpPr/>
          <p:nvPr/>
        </p:nvSpPr>
        <p:spPr>
          <a:xfrm>
            <a:off x="3263265" y="4476750"/>
            <a:ext cx="490220" cy="4902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/>
              <a:t>d</a:t>
            </a:r>
            <a:endParaRPr lang="en-US" altLang="zh-CN" sz="2800"/>
          </a:p>
        </p:txBody>
      </p:sp>
      <p:sp>
        <p:nvSpPr>
          <p:cNvPr id="27" name="椭圆 26"/>
          <p:cNvSpPr/>
          <p:nvPr/>
        </p:nvSpPr>
        <p:spPr>
          <a:xfrm>
            <a:off x="3319145" y="3076575"/>
            <a:ext cx="490220" cy="49022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800"/>
              <a:t>e</a:t>
            </a:r>
            <a:endParaRPr lang="en-US" altLang="zh-CN" sz="2800"/>
          </a:p>
        </p:txBody>
      </p:sp>
      <p:sp>
        <p:nvSpPr>
          <p:cNvPr id="28" name="文本框 27"/>
          <p:cNvSpPr txBox="1"/>
          <p:nvPr/>
        </p:nvSpPr>
        <p:spPr>
          <a:xfrm>
            <a:off x="7110095" y="2259965"/>
            <a:ext cx="2590165" cy="3784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en-US" altLang="zh-CN" sz="2400"/>
              <a:t>a=a/3</a:t>
            </a:r>
            <a:endParaRPr lang="en-US" altLang="zh-CN" sz="2400"/>
          </a:p>
          <a:p>
            <a:r>
              <a:rPr lang="en-US" altLang="zh-CN" sz="2400"/>
              <a:t>b=b+a; e=e+a;</a:t>
            </a:r>
            <a:endParaRPr lang="en-US" altLang="zh-CN" sz="2400"/>
          </a:p>
          <a:p>
            <a:r>
              <a:rPr lang="en-US" altLang="zh-CN" sz="2400"/>
              <a:t>b=b/3</a:t>
            </a:r>
            <a:endParaRPr lang="en-US" altLang="zh-CN" sz="2400"/>
          </a:p>
          <a:p>
            <a:r>
              <a:rPr lang="en-US" altLang="zh-CN" sz="2400"/>
              <a:t>a=a+b; c=c+b;</a:t>
            </a:r>
            <a:endParaRPr lang="en-US" altLang="zh-CN" sz="2400"/>
          </a:p>
          <a:p>
            <a:r>
              <a:rPr lang="en-US" altLang="zh-CN" sz="2400"/>
              <a:t>c=c/3</a:t>
            </a:r>
            <a:endParaRPr lang="en-US" altLang="zh-CN" sz="2400"/>
          </a:p>
          <a:p>
            <a:r>
              <a:rPr lang="en-US" altLang="zh-CN" sz="2400"/>
              <a:t>b=b+c; d=d+3</a:t>
            </a:r>
            <a:endParaRPr lang="en-US" altLang="zh-CN" sz="2400"/>
          </a:p>
          <a:p>
            <a:r>
              <a:rPr lang="en-US" altLang="zh-CN" sz="2400"/>
              <a:t>d=d/3</a:t>
            </a:r>
            <a:endParaRPr lang="en-US" altLang="zh-CN" sz="2400"/>
          </a:p>
          <a:p>
            <a:r>
              <a:rPr lang="en-US" altLang="zh-CN" sz="2400"/>
              <a:t>c=c+d;e=e+d;</a:t>
            </a:r>
            <a:endParaRPr lang="en-US" altLang="zh-CN" sz="2400"/>
          </a:p>
          <a:p>
            <a:r>
              <a:rPr lang="en-US" altLang="zh-CN" sz="2400"/>
              <a:t>e=e/3</a:t>
            </a:r>
            <a:endParaRPr lang="en-US" altLang="zh-CN" sz="2400"/>
          </a:p>
          <a:p>
            <a:r>
              <a:rPr lang="en-US" altLang="zh-CN" sz="2400"/>
              <a:t>a=a+e;d=d+e;</a:t>
            </a:r>
            <a:endParaRPr lang="en-US" altLang="zh-CN" sz="2400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23" grpId="0" animBg="1"/>
      <p:bldP spid="25" grpId="0" animBg="1"/>
      <p:bldP spid="24" grpId="0" bldLvl="0" animBg="1"/>
      <p:bldP spid="26" grpId="0" bldLvl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横着-4_复制_横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5587365" y="3453765"/>
            <a:ext cx="5802630" cy="295592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82625" y="2148205"/>
            <a:ext cx="10707370" cy="426148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>
              <a:lnSpc>
                <a:spcPct val="120000"/>
              </a:lnSpc>
            </a:pPr>
            <a:endParaRPr sz="3200" b="1">
              <a:solidFill>
                <a:srgbClr val="C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l">
              <a:lnSpc>
                <a:spcPct val="120000"/>
              </a:lnSpc>
            </a:pPr>
            <a:r>
              <a:rPr lang="zh-CN" sz="2400" b="1">
                <a:solidFill>
                  <a:schemeClr val="accent1"/>
                </a:solidFill>
                <a:sym typeface="+mn-ea"/>
              </a:rPr>
              <a:t>猴子选大王</a:t>
            </a:r>
            <a:endParaRPr lang="zh-CN" sz="2400" b="1">
              <a:solidFill>
                <a:schemeClr val="accent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sz="2400" b="1">
                <a:solidFill>
                  <a:schemeClr val="tx1"/>
                </a:solidFill>
                <a:sym typeface="+mn-ea"/>
              </a:rPr>
              <a:t>【问题描述】</a:t>
            </a:r>
            <a:r>
              <a:rPr lang="zh-CN" sz="2000">
                <a:solidFill>
                  <a:schemeClr val="tx1"/>
                </a:solidFill>
                <a:sym typeface="+mn-ea"/>
              </a:rPr>
              <a:t> </a:t>
            </a:r>
            <a:endParaRPr lang="zh-CN" sz="2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sz="2000">
                <a:solidFill>
                  <a:schemeClr val="tx1"/>
                </a:solidFill>
                <a:sym typeface="+mn-ea"/>
              </a:rPr>
              <a:t>  有N只猴子围成一圈，编号为1到N，打算从中选出一个大王。经过协商，决定出选大王的规则：从第一个开始循环报数，数到M的猴子出圈，最后剩下来的就是大王。</a:t>
            </a:r>
            <a:endParaRPr lang="zh-CN" sz="2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sz="2400" b="1">
                <a:solidFill>
                  <a:schemeClr val="tx1"/>
                </a:solidFill>
                <a:sym typeface="+mn-ea"/>
              </a:rPr>
              <a:t>【输入描述】</a:t>
            </a:r>
            <a:r>
              <a:rPr lang="zh-CN" sz="2000">
                <a:solidFill>
                  <a:schemeClr val="tx1"/>
                </a:solidFill>
                <a:sym typeface="+mn-ea"/>
              </a:rPr>
              <a:t> </a:t>
            </a:r>
            <a:endParaRPr lang="zh-CN" sz="2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sz="2000">
                <a:solidFill>
                  <a:schemeClr val="tx1"/>
                </a:solidFill>
                <a:sym typeface="+mn-ea"/>
              </a:rPr>
              <a:t> 输入只有一行，包括2个整数N、M,之间用一个空格分开。</a:t>
            </a:r>
            <a:endParaRPr lang="zh-CN" sz="2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sz="2400" b="1">
                <a:solidFill>
                  <a:schemeClr val="tx1"/>
                </a:solidFill>
                <a:sym typeface="+mn-ea"/>
              </a:rPr>
              <a:t>【输出描述</a:t>
            </a:r>
            <a:r>
              <a:rPr lang="zh-CN" sz="2000">
                <a:solidFill>
                  <a:schemeClr val="tx1"/>
                </a:solidFill>
                <a:sym typeface="+mn-ea"/>
              </a:rPr>
              <a:t>】 </a:t>
            </a:r>
            <a:endParaRPr lang="zh-CN" sz="2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sz="2000">
                <a:solidFill>
                  <a:schemeClr val="tx1"/>
                </a:solidFill>
                <a:sym typeface="+mn-ea"/>
              </a:rPr>
              <a:t>输出共一行，包含N只猴子出圈的编号，中间用空格隔开。</a:t>
            </a:r>
            <a:endParaRPr lang="zh-CN" sz="2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sz="2000">
                <a:solidFill>
                  <a:schemeClr val="tx1"/>
                </a:solidFill>
                <a:sym typeface="+mn-ea"/>
              </a:rPr>
              <a:t>【</a:t>
            </a:r>
            <a:r>
              <a:rPr lang="zh-CN" sz="2400" b="1">
                <a:solidFill>
                  <a:schemeClr val="tx1"/>
                </a:solidFill>
                <a:sym typeface="+mn-ea"/>
              </a:rPr>
              <a:t>输入样例】 </a:t>
            </a:r>
            <a:endParaRPr lang="zh-CN" sz="2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sz="2000">
                <a:solidFill>
                  <a:schemeClr val="tx1"/>
                </a:solidFill>
                <a:sym typeface="+mn-ea"/>
              </a:rPr>
              <a:t>　6 4 </a:t>
            </a:r>
            <a:endParaRPr lang="zh-CN" sz="2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sz="2000">
                <a:solidFill>
                  <a:schemeClr val="tx1"/>
                </a:solidFill>
                <a:sym typeface="+mn-ea"/>
              </a:rPr>
              <a:t>【</a:t>
            </a:r>
            <a:r>
              <a:rPr lang="zh-CN" sz="2400" b="1">
                <a:solidFill>
                  <a:schemeClr val="tx1"/>
                </a:solidFill>
                <a:sym typeface="+mn-ea"/>
              </a:rPr>
              <a:t>输出样例】 </a:t>
            </a:r>
            <a:endParaRPr lang="zh-CN" sz="2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sz="2000">
                <a:solidFill>
                  <a:schemeClr val="tx1"/>
                </a:solidFill>
                <a:sym typeface="+mn-ea"/>
              </a:rPr>
              <a:t>　4 2 1 3 6 5 </a:t>
            </a:r>
            <a:endParaRPr lang="zh-CN" altLang="en-US" sz="2400"/>
          </a:p>
          <a:p>
            <a:pPr algn="l">
              <a:lnSpc>
                <a:spcPct val="120000"/>
              </a:lnSpc>
            </a:pPr>
            <a:endParaRPr lang="zh-CN" sz="2400"/>
          </a:p>
          <a:p>
            <a:pPr algn="l">
              <a:lnSpc>
                <a:spcPct val="120000"/>
              </a:lnSpc>
            </a:pPr>
            <a:r>
              <a:rPr lang="zh-CN"/>
              <a:t>   </a:t>
            </a:r>
            <a:r>
              <a:rPr lang="en-US">
                <a:sym typeface="+mn-ea"/>
              </a:rPr>
              <a:t>                   </a:t>
            </a:r>
            <a:endParaRPr lang="zh-CN"/>
          </a:p>
        </p:txBody>
      </p:sp>
      <p:grpSp>
        <p:nvGrpSpPr>
          <p:cNvPr id="2" name="组合 1"/>
          <p:cNvGrpSpPr/>
          <p:nvPr/>
        </p:nvGrpSpPr>
        <p:grpSpPr>
          <a:xfrm>
            <a:off x="711200" y="1297305"/>
            <a:ext cx="3416935" cy="678815"/>
            <a:chOff x="1119" y="2226"/>
            <a:chExt cx="5381" cy="1069"/>
          </a:xfrm>
        </p:grpSpPr>
        <p:sp>
          <p:nvSpPr>
            <p:cNvPr id="3" name="平行四边形 2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078" y="2226"/>
              <a:ext cx="3503" cy="91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sz="32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模拟小挑战</a:t>
              </a:r>
              <a:endParaRPr lang="zh-CN" sz="32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3975" y="1278890"/>
            <a:ext cx="4824730" cy="3948430"/>
          </a:xfrm>
          <a:prstGeom prst="rect">
            <a:avLst/>
          </a:prstGeom>
        </p:spPr>
      </p:pic>
      <p:pic>
        <p:nvPicPr>
          <p:cNvPr id="3" name="图片 2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1278890"/>
            <a:ext cx="5464810" cy="3872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8675" y="5419725"/>
            <a:ext cx="10400030" cy="953135"/>
          </a:xfrm>
          <a:prstGeom prst="rect">
            <a:avLst/>
          </a:prstGeom>
          <a:gradFill>
            <a:gsLst>
              <a:gs pos="0">
                <a:srgbClr val="14CD68">
                  <a:alpha val="9000"/>
                </a:srgbClr>
              </a:gs>
              <a:gs pos="100000">
                <a:srgbClr val="0B6E38"/>
              </a:gs>
            </a:gsLst>
            <a:lin ang="5400000" scaled="0"/>
          </a:gradFill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你来人间一趟,你要看看太阳                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                             　　　　　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-----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海子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05270" y="1278890"/>
            <a:ext cx="29260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舒适圈</a:t>
            </a:r>
            <a:endParaRPr lang="zh-CN" altLang="en-US" sz="72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24885" y="316230"/>
            <a:ext cx="8667115" cy="64516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bg1"/>
                </a:solidFill>
                <a:latin typeface="方正清楷 简" panose="02000500000000000000" charset="-122"/>
                <a:ea typeface="方正清楷 简" panose="02000500000000000000" charset="-122"/>
                <a:cs typeface="方正清楷 简" panose="02000500000000000000" charset="-122"/>
              </a:rPr>
              <a:t>    </a:t>
            </a:r>
            <a:r>
              <a:rPr lang="zh-CN" sz="3600" b="1">
                <a:solidFill>
                  <a:schemeClr val="bg1"/>
                </a:solidFill>
                <a:latin typeface="方正清楷 简" panose="02000500000000000000" charset="-122"/>
                <a:ea typeface="方正清楷 简" panose="02000500000000000000" charset="-122"/>
                <a:cs typeface="方正清楷 简" panose="02000500000000000000" charset="-122"/>
              </a:rPr>
              <a:t>数组模拟拓展 ：猴子选大王</a:t>
            </a:r>
            <a:endParaRPr lang="zh-CN" sz="3600" b="1">
              <a:solidFill>
                <a:schemeClr val="bg1"/>
              </a:solidFill>
              <a:latin typeface="方正清楷 简" panose="02000500000000000000" charset="-122"/>
              <a:ea typeface="方正清楷 简" panose="02000500000000000000" charset="-122"/>
              <a:cs typeface="方正清楷 简" panose="02000500000000000000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828165" y="1194435"/>
            <a:ext cx="5311140" cy="53111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855085" y="1194435"/>
            <a:ext cx="1257300" cy="1257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/>
              <a:t>0</a:t>
            </a:r>
            <a:endParaRPr lang="en-US" altLang="zh-CN" sz="4400"/>
          </a:p>
        </p:txBody>
      </p:sp>
      <p:sp>
        <p:nvSpPr>
          <p:cNvPr id="16" name="椭圆 15"/>
          <p:cNvSpPr/>
          <p:nvPr/>
        </p:nvSpPr>
        <p:spPr>
          <a:xfrm>
            <a:off x="5568950" y="2172970"/>
            <a:ext cx="1257300" cy="1257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/>
              <a:t>0</a:t>
            </a:r>
            <a:endParaRPr lang="en-US" altLang="zh-CN" sz="4400"/>
          </a:p>
        </p:txBody>
      </p:sp>
      <p:sp>
        <p:nvSpPr>
          <p:cNvPr id="17" name="椭圆 16"/>
          <p:cNvSpPr/>
          <p:nvPr/>
        </p:nvSpPr>
        <p:spPr>
          <a:xfrm>
            <a:off x="5467350" y="4237355"/>
            <a:ext cx="1257300" cy="1257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/>
              <a:t>0</a:t>
            </a:r>
            <a:endParaRPr lang="en-US" altLang="zh-CN" sz="4400"/>
          </a:p>
        </p:txBody>
      </p:sp>
      <p:sp>
        <p:nvSpPr>
          <p:cNvPr id="18" name="椭圆 17"/>
          <p:cNvSpPr/>
          <p:nvPr/>
        </p:nvSpPr>
        <p:spPr>
          <a:xfrm>
            <a:off x="3855085" y="5248275"/>
            <a:ext cx="1257300" cy="1257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/>
              <a:t>0</a:t>
            </a:r>
            <a:endParaRPr lang="en-US" altLang="zh-CN" sz="4400"/>
          </a:p>
        </p:txBody>
      </p:sp>
      <p:sp>
        <p:nvSpPr>
          <p:cNvPr id="19" name="椭圆 18"/>
          <p:cNvSpPr/>
          <p:nvPr/>
        </p:nvSpPr>
        <p:spPr>
          <a:xfrm>
            <a:off x="2082800" y="4237355"/>
            <a:ext cx="1257300" cy="1257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/>
              <a:t>0</a:t>
            </a:r>
            <a:endParaRPr lang="en-US" altLang="zh-CN" sz="4400"/>
          </a:p>
        </p:txBody>
      </p:sp>
      <p:sp>
        <p:nvSpPr>
          <p:cNvPr id="20" name="椭圆 19"/>
          <p:cNvSpPr/>
          <p:nvPr/>
        </p:nvSpPr>
        <p:spPr>
          <a:xfrm>
            <a:off x="1901825" y="2329180"/>
            <a:ext cx="1257300" cy="12573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/>
              <a:t>0</a:t>
            </a:r>
            <a:endParaRPr lang="en-US" altLang="zh-CN" sz="4400"/>
          </a:p>
        </p:txBody>
      </p:sp>
      <p:pic>
        <p:nvPicPr>
          <p:cNvPr id="8" name="图片 132130" descr="17624855471726727_320x32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5720" y="1177290"/>
            <a:ext cx="1482090" cy="14820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32" name="图片 132130" descr="17624855471726727_320x32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1535" y="4237355"/>
            <a:ext cx="1403350" cy="1403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132130" descr="17624855471726727_320x32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5720" y="5177790"/>
            <a:ext cx="1403350" cy="1403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32130" descr="17624855471726727_320x32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6750" y="2329180"/>
            <a:ext cx="1403350" cy="140335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9" name="表格 28"/>
          <p:cNvGraphicFramePr/>
          <p:nvPr>
            <p:custDataLst>
              <p:tags r:id="rId2"/>
            </p:custDataLst>
          </p:nvPr>
        </p:nvGraphicFramePr>
        <p:xfrm>
          <a:off x="10224135" y="1490345"/>
          <a:ext cx="1226820" cy="4777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6820"/>
              </a:tblGrid>
              <a:tr h="79629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79629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79629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79629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79629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79629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7929245" y="844550"/>
            <a:ext cx="239712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方正清楷 简" panose="02000500000000000000" charset="-122"/>
                <a:ea typeface="方正清楷 简" panose="02000500000000000000" charset="-122"/>
              </a:rPr>
              <a:t>N=6 M=4</a:t>
            </a:r>
            <a:endParaRPr lang="en-US" altLang="zh-CN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方正清楷 简" panose="02000500000000000000" charset="-122"/>
              <a:ea typeface="方正清楷 简" panose="020005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121150" y="2571115"/>
            <a:ext cx="725805" cy="460375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2400"/>
              <a:t>1</a:t>
            </a:r>
            <a:endParaRPr lang="en-US" altLang="zh-CN" sz="2400"/>
          </a:p>
        </p:txBody>
      </p:sp>
      <p:sp>
        <p:nvSpPr>
          <p:cNvPr id="23" name="文本框 22"/>
          <p:cNvSpPr txBox="1"/>
          <p:nvPr/>
        </p:nvSpPr>
        <p:spPr>
          <a:xfrm>
            <a:off x="5927725" y="3442970"/>
            <a:ext cx="725805" cy="460375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2400"/>
              <a:t>2</a:t>
            </a:r>
            <a:endParaRPr lang="en-US" altLang="zh-CN" sz="2400"/>
          </a:p>
        </p:txBody>
      </p:sp>
      <p:sp>
        <p:nvSpPr>
          <p:cNvPr id="24" name="文本框 23"/>
          <p:cNvSpPr txBox="1"/>
          <p:nvPr/>
        </p:nvSpPr>
        <p:spPr>
          <a:xfrm>
            <a:off x="5732780" y="5494655"/>
            <a:ext cx="725805" cy="460375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2400"/>
              <a:t>3</a:t>
            </a:r>
            <a:endParaRPr lang="en-US" altLang="zh-CN" sz="2400"/>
          </a:p>
        </p:txBody>
      </p:sp>
      <p:sp>
        <p:nvSpPr>
          <p:cNvPr id="25" name="文本框 24"/>
          <p:cNvSpPr txBox="1"/>
          <p:nvPr/>
        </p:nvSpPr>
        <p:spPr>
          <a:xfrm>
            <a:off x="4194175" y="6452235"/>
            <a:ext cx="725805" cy="460375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2400"/>
              <a:t>4</a:t>
            </a:r>
            <a:endParaRPr lang="en-US" altLang="zh-CN" sz="2400"/>
          </a:p>
        </p:txBody>
      </p:sp>
      <p:sp>
        <p:nvSpPr>
          <p:cNvPr id="26" name="文本框 25"/>
          <p:cNvSpPr txBox="1"/>
          <p:nvPr/>
        </p:nvSpPr>
        <p:spPr>
          <a:xfrm>
            <a:off x="2433320" y="5520055"/>
            <a:ext cx="725805" cy="460375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2400"/>
              <a:t>5</a:t>
            </a:r>
            <a:endParaRPr lang="en-US" altLang="zh-CN" sz="2400"/>
          </a:p>
        </p:txBody>
      </p:sp>
      <p:sp>
        <p:nvSpPr>
          <p:cNvPr id="27" name="文本框 26"/>
          <p:cNvSpPr txBox="1"/>
          <p:nvPr/>
        </p:nvSpPr>
        <p:spPr>
          <a:xfrm>
            <a:off x="2160270" y="3599180"/>
            <a:ext cx="725805" cy="460375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sz="2400"/>
              <a:t>6</a:t>
            </a:r>
            <a:endParaRPr lang="en-US" altLang="zh-CN" sz="2400"/>
          </a:p>
        </p:txBody>
      </p:sp>
      <p:pic>
        <p:nvPicPr>
          <p:cNvPr id="11" name="图片 132130" descr="17624855471726727_320x32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9270" y="2195830"/>
            <a:ext cx="1403350" cy="1403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32130" descr="17624855471726727_320x32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67350" y="4250055"/>
            <a:ext cx="1403350" cy="14033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0" name="组合 39"/>
          <p:cNvGrpSpPr/>
          <p:nvPr/>
        </p:nvGrpSpPr>
        <p:grpSpPr>
          <a:xfrm>
            <a:off x="5090795" y="834390"/>
            <a:ext cx="2883535" cy="1036320"/>
            <a:chOff x="8282" y="1330"/>
            <a:chExt cx="4541" cy="1632"/>
          </a:xfrm>
        </p:grpSpPr>
        <p:grpSp>
          <p:nvGrpSpPr>
            <p:cNvPr id="28" name="组合 27"/>
            <p:cNvGrpSpPr/>
            <p:nvPr/>
          </p:nvGrpSpPr>
          <p:grpSpPr>
            <a:xfrm>
              <a:off x="10171" y="1330"/>
              <a:ext cx="2652" cy="1276"/>
              <a:chOff x="10171" y="1330"/>
              <a:chExt cx="2652" cy="1276"/>
            </a:xfrm>
          </p:grpSpPr>
          <p:sp>
            <p:nvSpPr>
              <p:cNvPr id="4" name="六边形 3"/>
              <p:cNvSpPr/>
              <p:nvPr/>
            </p:nvSpPr>
            <p:spPr>
              <a:xfrm>
                <a:off x="10171" y="1870"/>
                <a:ext cx="1857" cy="736"/>
              </a:xfrm>
              <a:prstGeom prst="hexago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3600"/>
                  <a:t>+1</a:t>
                </a:r>
                <a:endParaRPr lang="en-US" altLang="zh-CN" sz="3600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0171" y="1330"/>
                <a:ext cx="2652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000">
                    <a:solidFill>
                      <a:schemeClr val="bg1"/>
                    </a:solidFill>
                  </a:rPr>
                  <a:t>计数器</a:t>
                </a:r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0" name="直接箭头连接符 29"/>
            <p:cNvCxnSpPr/>
            <p:nvPr/>
          </p:nvCxnSpPr>
          <p:spPr>
            <a:xfrm flipH="1">
              <a:off x="8282" y="1514"/>
              <a:ext cx="1367" cy="1449"/>
            </a:xfrm>
            <a:prstGeom prst="straightConnector1">
              <a:avLst/>
            </a:prstGeom>
            <a:ln w="76200">
              <a:tailEnd type="arrow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4940935" y="5801995"/>
            <a:ext cx="1349375" cy="858307"/>
            <a:chOff x="1387" y="2088"/>
            <a:chExt cx="2065" cy="1151"/>
          </a:xfrm>
        </p:grpSpPr>
        <p:sp>
          <p:nvSpPr>
            <p:cNvPr id="36" name="六边形 35"/>
            <p:cNvSpPr/>
            <p:nvPr/>
          </p:nvSpPr>
          <p:spPr>
            <a:xfrm>
              <a:off x="1387" y="2637"/>
              <a:ext cx="1857" cy="602"/>
            </a:xfrm>
            <a:prstGeom prst="hexag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b="1"/>
                <a:t>清</a:t>
              </a:r>
              <a:r>
                <a:rPr lang="zh-CN" altLang="en-US" sz="1400" b="1"/>
                <a:t> </a:t>
              </a:r>
              <a:r>
                <a:rPr lang="zh-CN" altLang="en-US" sz="2400" b="1"/>
                <a:t> </a:t>
              </a:r>
              <a:r>
                <a:rPr lang="en-US" altLang="zh-CN" sz="2400" b="1"/>
                <a:t>0</a:t>
              </a:r>
              <a:endParaRPr lang="en-US" altLang="zh-CN" sz="2400" b="1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563" y="2088"/>
              <a:ext cx="1889" cy="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>
                  <a:solidFill>
                    <a:schemeClr val="bg1"/>
                  </a:solidFill>
                </a:rPr>
                <a:t>计数器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61950" y="4549775"/>
            <a:ext cx="1801495" cy="1359535"/>
            <a:chOff x="570" y="7165"/>
            <a:chExt cx="2837" cy="2141"/>
          </a:xfrm>
        </p:grpSpPr>
        <p:cxnSp>
          <p:nvCxnSpPr>
            <p:cNvPr id="41" name="直接箭头连接符 40"/>
            <p:cNvCxnSpPr/>
            <p:nvPr/>
          </p:nvCxnSpPr>
          <p:spPr>
            <a:xfrm flipV="1">
              <a:off x="1203" y="8348"/>
              <a:ext cx="2204" cy="959"/>
            </a:xfrm>
            <a:prstGeom prst="straightConnector1">
              <a:avLst/>
            </a:prstGeom>
            <a:ln w="63500">
              <a:tailEnd type="arrow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2" name="六边形 41"/>
            <p:cNvSpPr/>
            <p:nvPr/>
          </p:nvSpPr>
          <p:spPr>
            <a:xfrm>
              <a:off x="570" y="7754"/>
              <a:ext cx="1694" cy="757"/>
            </a:xfrm>
            <a:prstGeom prst="hexago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/>
                <a:t>+1</a:t>
              </a:r>
              <a:endParaRPr lang="en-US" altLang="zh-CN" sz="2800" b="1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34" y="7165"/>
              <a:ext cx="15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</a:t>
              </a:r>
              <a:r>
                <a:rPr lang="zh-CN" altLang="en-US" sz="1600">
                  <a:solidFill>
                    <a:schemeClr val="bg1"/>
                  </a:solidFill>
                </a:rPr>
                <a:t>计数器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49885" y="2329180"/>
            <a:ext cx="1349375" cy="858307"/>
            <a:chOff x="1387" y="2088"/>
            <a:chExt cx="2065" cy="1151"/>
          </a:xfrm>
        </p:grpSpPr>
        <p:sp>
          <p:nvSpPr>
            <p:cNvPr id="50" name="六边形 49"/>
            <p:cNvSpPr/>
            <p:nvPr/>
          </p:nvSpPr>
          <p:spPr>
            <a:xfrm>
              <a:off x="1387" y="2637"/>
              <a:ext cx="1857" cy="602"/>
            </a:xfrm>
            <a:prstGeom prst="hexag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b="1"/>
                <a:t>清</a:t>
              </a:r>
              <a:r>
                <a:rPr lang="zh-CN" altLang="en-US" sz="1400" b="1"/>
                <a:t> </a:t>
              </a:r>
              <a:r>
                <a:rPr lang="zh-CN" altLang="en-US" sz="2400" b="1"/>
                <a:t> </a:t>
              </a:r>
              <a:r>
                <a:rPr lang="en-US" altLang="zh-CN" sz="2400" b="1"/>
                <a:t>0</a:t>
              </a:r>
              <a:endParaRPr lang="en-US" altLang="zh-CN" sz="2400" b="1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563" y="2088"/>
              <a:ext cx="1889" cy="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>
                  <a:solidFill>
                    <a:schemeClr val="bg1"/>
                  </a:solidFill>
                </a:rPr>
                <a:t>计数器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139305" y="2659380"/>
            <a:ext cx="1349375" cy="858307"/>
            <a:chOff x="1387" y="2088"/>
            <a:chExt cx="2065" cy="1151"/>
          </a:xfrm>
        </p:grpSpPr>
        <p:sp>
          <p:nvSpPr>
            <p:cNvPr id="58" name="六边形 57"/>
            <p:cNvSpPr/>
            <p:nvPr/>
          </p:nvSpPr>
          <p:spPr>
            <a:xfrm>
              <a:off x="1387" y="2637"/>
              <a:ext cx="1857" cy="602"/>
            </a:xfrm>
            <a:prstGeom prst="hexag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b="1"/>
                <a:t>清</a:t>
              </a:r>
              <a:r>
                <a:rPr lang="zh-CN" altLang="en-US" sz="1400" b="1"/>
                <a:t> </a:t>
              </a:r>
              <a:r>
                <a:rPr lang="zh-CN" altLang="en-US" sz="2400" b="1"/>
                <a:t> </a:t>
              </a:r>
              <a:r>
                <a:rPr lang="en-US" altLang="zh-CN" sz="2400" b="1"/>
                <a:t>0</a:t>
              </a:r>
              <a:endParaRPr lang="en-US" altLang="zh-CN" sz="2400" b="1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563" y="2088"/>
              <a:ext cx="1889" cy="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>
                  <a:solidFill>
                    <a:schemeClr val="bg1"/>
                  </a:solidFill>
                </a:rPr>
                <a:t>计数器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653530" y="4059555"/>
            <a:ext cx="2883535" cy="1036320"/>
            <a:chOff x="8282" y="1330"/>
            <a:chExt cx="4541" cy="1632"/>
          </a:xfrm>
        </p:grpSpPr>
        <p:grpSp>
          <p:nvGrpSpPr>
            <p:cNvPr id="61" name="组合 60"/>
            <p:cNvGrpSpPr/>
            <p:nvPr/>
          </p:nvGrpSpPr>
          <p:grpSpPr>
            <a:xfrm>
              <a:off x="10171" y="1330"/>
              <a:ext cx="2652" cy="1276"/>
              <a:chOff x="10171" y="1330"/>
              <a:chExt cx="2652" cy="1276"/>
            </a:xfrm>
          </p:grpSpPr>
          <p:sp>
            <p:nvSpPr>
              <p:cNvPr id="62" name="六边形 61"/>
              <p:cNvSpPr/>
              <p:nvPr/>
            </p:nvSpPr>
            <p:spPr>
              <a:xfrm>
                <a:off x="10171" y="1870"/>
                <a:ext cx="1857" cy="736"/>
              </a:xfrm>
              <a:prstGeom prst="hexago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3600"/>
                  <a:t>+1</a:t>
                </a:r>
                <a:endParaRPr lang="en-US" altLang="zh-CN" sz="3600"/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10171" y="1330"/>
                <a:ext cx="2652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000">
                    <a:solidFill>
                      <a:schemeClr val="bg1"/>
                    </a:solidFill>
                  </a:rPr>
                  <a:t>计数器</a:t>
                </a:r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64" name="直接箭头连接符 63"/>
            <p:cNvCxnSpPr/>
            <p:nvPr/>
          </p:nvCxnSpPr>
          <p:spPr>
            <a:xfrm flipH="1">
              <a:off x="8282" y="1514"/>
              <a:ext cx="1367" cy="1449"/>
            </a:xfrm>
            <a:prstGeom prst="straightConnector1">
              <a:avLst/>
            </a:prstGeom>
            <a:ln w="76200">
              <a:tailEnd type="arrow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5" name="组合 64"/>
          <p:cNvGrpSpPr/>
          <p:nvPr/>
        </p:nvGrpSpPr>
        <p:grpSpPr>
          <a:xfrm>
            <a:off x="5112385" y="1132205"/>
            <a:ext cx="1349375" cy="858307"/>
            <a:chOff x="1387" y="2088"/>
            <a:chExt cx="2065" cy="1151"/>
          </a:xfrm>
        </p:grpSpPr>
        <p:sp>
          <p:nvSpPr>
            <p:cNvPr id="66" name="六边形 65"/>
            <p:cNvSpPr/>
            <p:nvPr/>
          </p:nvSpPr>
          <p:spPr>
            <a:xfrm>
              <a:off x="1387" y="2637"/>
              <a:ext cx="1857" cy="602"/>
            </a:xfrm>
            <a:prstGeom prst="hexag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b="1"/>
                <a:t>清</a:t>
              </a:r>
              <a:r>
                <a:rPr lang="zh-CN" altLang="en-US" sz="1400" b="1"/>
                <a:t> </a:t>
              </a:r>
              <a:r>
                <a:rPr lang="zh-CN" altLang="en-US" sz="2400" b="1"/>
                <a:t> </a:t>
              </a:r>
              <a:r>
                <a:rPr lang="en-US" altLang="zh-CN" sz="2400" b="1"/>
                <a:t>0</a:t>
              </a:r>
              <a:endParaRPr lang="en-US" altLang="zh-CN" sz="2400" b="1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563" y="2088"/>
              <a:ext cx="1889" cy="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>
                  <a:solidFill>
                    <a:schemeClr val="bg1"/>
                  </a:solidFill>
                </a:rPr>
                <a:t>计数器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401435" y="3777615"/>
            <a:ext cx="2883535" cy="1036320"/>
            <a:chOff x="8282" y="1330"/>
            <a:chExt cx="4541" cy="1632"/>
          </a:xfrm>
        </p:grpSpPr>
        <p:grpSp>
          <p:nvGrpSpPr>
            <p:cNvPr id="69" name="组合 68"/>
            <p:cNvGrpSpPr/>
            <p:nvPr/>
          </p:nvGrpSpPr>
          <p:grpSpPr>
            <a:xfrm>
              <a:off x="10171" y="1330"/>
              <a:ext cx="2652" cy="1276"/>
              <a:chOff x="10171" y="1330"/>
              <a:chExt cx="2652" cy="1276"/>
            </a:xfrm>
          </p:grpSpPr>
          <p:sp>
            <p:nvSpPr>
              <p:cNvPr id="70" name="六边形 69"/>
              <p:cNvSpPr/>
              <p:nvPr/>
            </p:nvSpPr>
            <p:spPr>
              <a:xfrm>
                <a:off x="10171" y="1870"/>
                <a:ext cx="1857" cy="736"/>
              </a:xfrm>
              <a:prstGeom prst="hexago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3600"/>
                  <a:t>+1</a:t>
                </a:r>
                <a:endParaRPr lang="en-US" altLang="zh-CN" sz="3600"/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10171" y="1330"/>
                <a:ext cx="2652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000">
                    <a:solidFill>
                      <a:schemeClr val="bg1"/>
                    </a:solidFill>
                  </a:rPr>
                  <a:t>计数器</a:t>
                </a:r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72" name="直接箭头连接符 71"/>
            <p:cNvCxnSpPr/>
            <p:nvPr/>
          </p:nvCxnSpPr>
          <p:spPr>
            <a:xfrm flipH="1">
              <a:off x="8282" y="1514"/>
              <a:ext cx="1367" cy="1449"/>
            </a:xfrm>
            <a:prstGeom prst="straightConnector1">
              <a:avLst/>
            </a:prstGeom>
            <a:ln w="76200">
              <a:tailEnd type="arrow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6826250" y="4661535"/>
            <a:ext cx="1349375" cy="858307"/>
            <a:chOff x="1387" y="2088"/>
            <a:chExt cx="2065" cy="1151"/>
          </a:xfrm>
        </p:grpSpPr>
        <p:sp>
          <p:nvSpPr>
            <p:cNvPr id="74" name="六边形 73"/>
            <p:cNvSpPr/>
            <p:nvPr/>
          </p:nvSpPr>
          <p:spPr>
            <a:xfrm>
              <a:off x="1387" y="2637"/>
              <a:ext cx="1857" cy="602"/>
            </a:xfrm>
            <a:prstGeom prst="hexag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b="1"/>
                <a:t>清</a:t>
              </a:r>
              <a:r>
                <a:rPr lang="zh-CN" altLang="en-US" sz="1400" b="1"/>
                <a:t> </a:t>
              </a:r>
              <a:r>
                <a:rPr lang="zh-CN" altLang="en-US" sz="2400" b="1"/>
                <a:t> </a:t>
              </a:r>
              <a:r>
                <a:rPr lang="en-US" altLang="zh-CN" sz="2400" b="1"/>
                <a:t>0</a:t>
              </a:r>
              <a:endParaRPr lang="en-US" altLang="zh-CN" sz="2400" b="1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1563" y="2088"/>
              <a:ext cx="1889" cy="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>
                  <a:solidFill>
                    <a:schemeClr val="bg1"/>
                  </a:solidFill>
                </a:rPr>
                <a:t>计数器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609600" y="4004945"/>
            <a:ext cx="1582420" cy="1296035"/>
            <a:chOff x="570" y="7165"/>
            <a:chExt cx="2837" cy="2142"/>
          </a:xfrm>
        </p:grpSpPr>
        <p:cxnSp>
          <p:nvCxnSpPr>
            <p:cNvPr id="77" name="直接箭头连接符 76"/>
            <p:cNvCxnSpPr/>
            <p:nvPr/>
          </p:nvCxnSpPr>
          <p:spPr>
            <a:xfrm flipV="1">
              <a:off x="1203" y="8348"/>
              <a:ext cx="2204" cy="959"/>
            </a:xfrm>
            <a:prstGeom prst="straightConnector1">
              <a:avLst/>
            </a:prstGeom>
            <a:ln w="63500">
              <a:tailEnd type="arrow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8" name="六边形 77"/>
            <p:cNvSpPr/>
            <p:nvPr/>
          </p:nvSpPr>
          <p:spPr>
            <a:xfrm>
              <a:off x="570" y="7754"/>
              <a:ext cx="1694" cy="757"/>
            </a:xfrm>
            <a:prstGeom prst="hexago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 b="1"/>
                <a:t>+1</a:t>
              </a:r>
              <a:endParaRPr lang="en-US" altLang="zh-CN" sz="2800" b="1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734" y="7165"/>
              <a:ext cx="1788" cy="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 </a:t>
              </a:r>
              <a:r>
                <a:rPr lang="zh-CN" altLang="en-US" sz="1600">
                  <a:solidFill>
                    <a:schemeClr val="bg1"/>
                  </a:solidFill>
                </a:rPr>
                <a:t>计数器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32812 0.030648 0.132865 0.114074 0.162604 0.160556 C 0.192344 0.207037 0.151302 0.217963 0.148750 0.232315 C 0.146198 0.246667 0.149323 0.233704 0.149844 0.232315 " pathEditMode="relative" ptsTypes="">
                                      <p:cBhvr>
                                        <p:cTn id="1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5000 0.237130 C 0.155937 0.296111 0.168177 0.468426 0.151823 0.535648 C 0.135469 0.602870 0.088906 0.565833 0.073177 0.573426 C 0.057448 0.581019 0.071615 0.574167 0.073177 0.573426 " pathEditMode="relative" ptsTypes="">
                                      <p:cBhvr>
                                        <p:cTn id="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331 0.569628 C 0.096901 0.589840 0.145473 0.646236 0.118550 0.674569 C 0.091627 0.702903 -0.014068 0.703985 -0.047202 0.711385 C -0.080334 0.718783 -0.050519 0.712106 -0.047202 0.711385 " pathEditMode="relative" rAng="0" ptsTypes="">
                                      <p:cBhvr>
                                        <p:cTn id="1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" y="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08 -0.000314 C 0.055353 0.004657 0.208733 0.063279 0.287503 -0.011757 C 0.366272 -0.086792 0.366716 -0.244837 0.393898 -0.375399 C 0.421079 -0.505961 0.397724 -0.597786 0.423298 -0.664380 C 0.448870 -0.730974 0.502677 -0.705369 0.521815 -0.708369 " pathEditMode="relative" rAng="0" ptsTypes="">
                                      <p:cBhvr>
                                        <p:cTn id="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" y="-3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09271 -0.053056 -0.048021 -0.203981 -0.037188 -0.272037 C -0.026354 -0.340093 0.035937 -0.326481 0.054219 -0.340093 C 0.072500 -0.353704 0.056042 -0.341481 0.054219 -0.340093 " pathEditMode="relative" ptsTypes="">
                                      <p:cBhvr>
                                        <p:cTn id="5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224 -0.324317 C 0.024765 -0.369079 0.055880 -0.504489 0.086901 -0.547411 C 0.117923 -0.590334 0.152006 -0.545163 0.166381 -0.539031 " pathEditMode="relative" rAng="0" ptsTypes="">
                                      <p:cBhvr>
                                        <p:cTn id="5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0885 -0.547222 C 0.178281 -0.507593 0.290521 -0.388519 0.327917 -0.348889 C 0.365312 -0.309259 0.331667 -0.344907 0.327917 -0.348889 " pathEditMode="relative" ptsTypes="">
                                      <p:cBhvr>
                                        <p:cTn id="5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3 0.000159 C 0.044739 0.000791 0.170898 0.015701 0.230437 -0.007161 C 0.289977 -0.030022 0.268528 -0.086499 0.297649 -0.114151 C 0.326771 -0.141801 0.360269 -0.139181 0.375938 -0.145416 C 0.391606 -0.151651 0.377504 -0.146048 0.375938 -0.145416 " pathEditMode="relative" rAng="0" ptsTypes="">
                                      <p:cBhvr>
                                        <p:cTn id="6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" y="-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882 -0.056774 C 0.038580 0.010903 0.124014 0.195218 0.075849 0.297514 C 0.027685 0.399808 -0.134416 0.490147 -0.218978 0.454489 C -0.303542 0.418831 -0.321426 0.186383 -0.347048 0.119330 C -0.372670 0.052278 -0.349615 0.112677 -0.347048 0.119330 " pathEditMode="relative" rAng="0" ptsTypes="">
                                      <p:cBhvr>
                                        <p:cTn id="9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2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0260 0.050833 C -0.338125 -0.002037 -0.361719 -0.160833 -0.369583 -0.213704 C -0.377448 -0.266574 -0.370365 -0.218981 -0.369583 -0.213704 " pathEditMode="relative" ptsTypes="">
                                      <p:cBhvr>
                                        <p:cTn id="9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4900 -0.211740 C -0.312162 -0.237599 -0.393223 -0.294135 -0.421662 -0.358475 C -0.450101 -0.422816 -0.450825 -0.489681 -0.427187 -0.533365 C -0.403547 -0.577050 -0.342503 -0.585159 -0.303376 -0.577050 C -0.264250 -0.568939 -0.243328 -0.510490 -0.231373 -0.492742 " pathEditMode="relative" rAng="0" ptsTypes="">
                                      <p:cBhvr>
                                        <p:cTn id="9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59 0.005759 C 0.104306 0.023953 0.416994 0.078460 0.521240 0.096654 C 0.625486 0.114847 0.531639 0.098436 0.521240 0.096654 " pathEditMode="relative" rAng="0" ptsTypes="">
                                      <p:cBhvr>
                                        <p:cTn id="10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" y="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2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3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1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2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9809 0.101427 C -0.164763 0.092629 -0.299671 0.065981 -0.344626 0.057183 C -0.389580 0.048385 -0.349139 0.056291 -0.344626 0.057183 " pathEditMode="relative" rAng="0" ptsTypes="">
                                      <p:cBhvr>
                                        <p:cTn id="13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7341 0.025892 C -0.344280 -0.012443 -0.335111 -0.127575 -0.332049 -0.165910 C -0.328987 -0.204245 -0.331750 -0.169793 -0.332049 -0.165910 " pathEditMode="relative" rAng="0" ptsTypes="">
                                      <p:cBhvr>
                                        <p:cTn id="13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" y="-1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2656 -0.283333 C -0.306302 -0.317407 -0.445260 -0.420093 -0.344323 -0.453333 C -0.243385 -0.486574 0.153281 -0.540278 0.222135 -0.449630 C 0.290990 -0.358981 0.044427 -0.089907 0.000000 0.000000 C -0.044427 0.089907 -0.004427 0.008981 0.000000 0.000000 " pathEditMode="relative" ptsTypes="">
                                      <p:cBhvr>
                                        <p:cTn id="13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04 0.000058 C 0.047108 -0.001125 0.183039 0.015255 0.240270 -0.022236 C 0.297501 -0.059727 0.257723 -0.149632 0.286151 -0.187486 C 0.314580 -0.225341 0.363084 -0.206778 0.382304 -0.211600 C 0.401524 -0.216423 0.384231 -0.212055 0.382304 -0.211600 " pathEditMode="relative" rAng="0" ptsTypes="">
                                      <p:cBhvr>
                                        <p:cTn id="14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" y="-1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2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3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1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2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8542 -0.290926 " pathEditMode="relative" ptsTypes="">
                                      <p:cBhvr>
                                        <p:cTn id="17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490 -0.270185 C -0.012187 -0.288241 -0.045469 -0.333241 -0.008490 -0.368426 C 0.028490 -0.403611 0.119427 -0.498056 0.176406 -0.445926 C 0.233385 -0.393796 0.302865 -0.261481 0.276302 -0.107685 C 0.249740 0.046111 0.102031 0.298889 0.043594 0.323056 C -0.014844 0.347222 -0.007240 0.077778 -0.015937 0.013148 C -0.024635 -0.051481 -0.004375 -0.003611 0.000000 0.000000 " pathEditMode="relative" ptsTypes="">
                                      <p:cBhvr>
                                        <p:cTn id="17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3229 -0.287222 " pathEditMode="relative" ptsTypes="">
                                      <p:cBhvr>
                                        <p:cTn id="17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681198 0.181296 " pathEditMode="relative" ptsTypes="">
                                      <p:cBhvr>
                                        <p:cTn id="18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2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3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1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2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6" dur="500"/>
                                        <p:tgtEl>
                                          <p:spTgt spid="47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/>
                                        <p:tgtEl>
                                          <p:spTgt spid="47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662083 0.020741 " pathEditMode="relative" ptsTypes="">
                                      <p:cBhvr>
                                        <p:cTn id="2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3" grpId="0" bldLvl="0" animBg="1"/>
      <p:bldP spid="22" grpId="0" bldLvl="0" animBg="1"/>
      <p:bldP spid="24" grpId="0" bldLvl="0" animBg="1"/>
      <p:bldP spid="27" grpId="0" bldLvl="0" animBg="1"/>
      <p:bldP spid="26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298575" y="2250440"/>
            <a:ext cx="8005445" cy="4154170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solidFill>
              <a:schemeClr val="accent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 sz="2400">
                <a:sym typeface="+mn-ea"/>
              </a:rPr>
              <a:t>	while(count!=n) {</a:t>
            </a:r>
            <a:endParaRPr lang="en-US" altLang="zh-CN" sz="2400"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 sz="2400">
                <a:sym typeface="+mn-ea"/>
              </a:rPr>
              <a:t>		p++;</a:t>
            </a:r>
            <a:endParaRPr lang="en-US" altLang="zh-CN" sz="2400"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 sz="2400">
                <a:sym typeface="+mn-ea"/>
              </a:rPr>
              <a:t>		if(p==n+1) p=1;</a:t>
            </a:r>
            <a:endParaRPr lang="en-US" altLang="zh-CN" sz="2400"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 sz="2400">
                <a:sym typeface="+mn-ea"/>
              </a:rPr>
              <a:t>		if(monkey[p]==true) s++;</a:t>
            </a:r>
            <a:endParaRPr lang="en-US" altLang="zh-CN" sz="2400"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 sz="2400">
                <a:sym typeface="+mn-ea"/>
              </a:rPr>
              <a:t>		if(s==m) {</a:t>
            </a:r>
            <a:endParaRPr lang="en-US" altLang="zh-CN" sz="2400"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 sz="2400">
                <a:sym typeface="+mn-ea"/>
              </a:rPr>
              <a:t>			monkey[p]=false;</a:t>
            </a:r>
            <a:endParaRPr lang="en-US" altLang="zh-CN" sz="2400"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 sz="2400">
                <a:sym typeface="+mn-ea"/>
              </a:rPr>
              <a:t>			cout&lt;&lt;p&lt;&lt;" ";</a:t>
            </a:r>
            <a:endParaRPr lang="en-US" altLang="zh-CN" sz="2400"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 sz="2400">
                <a:sym typeface="+mn-ea"/>
              </a:rPr>
              <a:t>			s=0;</a:t>
            </a:r>
            <a:endParaRPr lang="en-US" altLang="zh-CN" sz="2400"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 sz="2400">
                <a:sym typeface="+mn-ea"/>
              </a:rPr>
              <a:t>			count++;</a:t>
            </a:r>
            <a:endParaRPr lang="en-US" altLang="zh-CN" sz="2400"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 sz="2400">
                <a:sym typeface="+mn-ea"/>
              </a:rPr>
              <a:t>		}</a:t>
            </a:r>
            <a:endParaRPr lang="en-US" altLang="zh-CN" sz="2400"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 sz="2400">
                <a:sym typeface="+mn-ea"/>
              </a:rPr>
              <a:t>	}</a:t>
            </a:r>
            <a:endParaRPr lang="en-US" altLang="zh-CN" sz="2400">
              <a:sym typeface="+mn-ea"/>
            </a:endParaRPr>
          </a:p>
        </p:txBody>
      </p:sp>
      <p:sp>
        <p:nvSpPr>
          <p:cNvPr id="2" name="平行四边形 1"/>
          <p:cNvSpPr/>
          <p:nvPr/>
        </p:nvSpPr>
        <p:spPr>
          <a:xfrm>
            <a:off x="711200" y="1297305"/>
            <a:ext cx="3416935" cy="678815"/>
          </a:xfrm>
          <a:prstGeom prst="parallelogram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24318" y="1297305"/>
            <a:ext cx="1816100" cy="5835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sz="32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rPr>
              <a:t>核心代码</a:t>
            </a:r>
            <a:endParaRPr lang="zh-CN" sz="3200" b="1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pic>
        <p:nvPicPr>
          <p:cNvPr id="4" name="图片 3" descr="未标题-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4020" y="2406015"/>
            <a:ext cx="2553970" cy="399859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3027045" y="2989580"/>
            <a:ext cx="11233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154045" y="2678430"/>
            <a:ext cx="11233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340735" y="3429000"/>
            <a:ext cx="19329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150360" y="4542155"/>
            <a:ext cx="19329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144010" y="5229225"/>
            <a:ext cx="471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342005" y="3722370"/>
            <a:ext cx="3095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37870" y="115189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711" y="2226"/>
              <a:ext cx="2216" cy="7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4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曹冲有问</a:t>
              </a:r>
              <a:endParaRPr lang="zh-CN" altLang="en-US" sz="2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pic>
        <p:nvPicPr>
          <p:cNvPr id="2" name="图片 1" descr="未标题-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390" y="2051050"/>
            <a:ext cx="1295400" cy="208153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821180" y="2051050"/>
            <a:ext cx="7583805" cy="2453640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zh-CN" altLang="en-US" sz="2400"/>
              <a:t>　　原来这就是模拟法啊，将现实中解决问题的策略用计算机能接受</a:t>
            </a:r>
            <a:r>
              <a:rPr lang="en-US" altLang="zh-CN" sz="2400"/>
              <a:t>“</a:t>
            </a:r>
            <a:r>
              <a:rPr lang="zh-CN" altLang="en-US" sz="2400">
                <a:sym typeface="+mn-ea"/>
              </a:rPr>
              <a:t>理解</a:t>
            </a:r>
            <a:r>
              <a:rPr lang="en-US" altLang="zh-CN" sz="2400"/>
              <a:t>”</a:t>
            </a:r>
            <a:r>
              <a:rPr lang="zh-CN" altLang="en-US" sz="2400"/>
              <a:t>的代码表达出来，最后由计算机去具体实现。模拟法我理解了，但字符串的强大之处，我还未能体会。</a:t>
            </a:r>
            <a:endParaRPr lang="en-US" altLang="zh-CN" sz="2400"/>
          </a:p>
        </p:txBody>
      </p:sp>
      <p:pic>
        <p:nvPicPr>
          <p:cNvPr id="6" name="图片 5" descr="tim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71572" t="58251" b="2986"/>
          <a:stretch>
            <a:fillRect/>
          </a:stretch>
        </p:blipFill>
        <p:spPr>
          <a:xfrm>
            <a:off x="9332595" y="2545715"/>
            <a:ext cx="2859405" cy="3898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26565" y="4831080"/>
            <a:ext cx="7472680" cy="1420495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2400" b="1"/>
              <a:t> </a:t>
            </a:r>
            <a:r>
              <a:rPr lang="zh-CN" altLang="en-US" sz="2400"/>
              <a:t>   那我们就来一起看几个字符串的故事。有模拟法作基础，相信你可以在解决问题的过程中体会字符串的妙处。</a:t>
            </a:r>
            <a:endParaRPr lang="zh-CN" altLang="en-US" sz="24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8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Administrator\Desktop\未标题-1.jpg未标题-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078607" y="-1002617"/>
            <a:ext cx="5475605" cy="5533009"/>
          </a:xfrm>
          <a:custGeom>
            <a:avLst/>
            <a:gdLst>
              <a:gd name="connsiteX0" fmla="*/ 1997166 w 3994332"/>
              <a:gd name="connsiteY0" fmla="*/ 0 h 3994332"/>
              <a:gd name="connsiteX1" fmla="*/ 3994332 w 3994332"/>
              <a:gd name="connsiteY1" fmla="*/ 1997166 h 3994332"/>
              <a:gd name="connsiteX2" fmla="*/ 1997166 w 3994332"/>
              <a:gd name="connsiteY2" fmla="*/ 3994332 h 3994332"/>
              <a:gd name="connsiteX3" fmla="*/ 0 w 3994332"/>
              <a:gd name="connsiteY3" fmla="*/ 1997166 h 3994332"/>
              <a:gd name="connsiteX4" fmla="*/ 1997166 w 3994332"/>
              <a:gd name="connsiteY4" fmla="*/ 0 h 399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4332" h="3994332">
                <a:moveTo>
                  <a:pt x="1997166" y="0"/>
                </a:moveTo>
                <a:cubicBezTo>
                  <a:pt x="3100170" y="0"/>
                  <a:pt x="3994332" y="894162"/>
                  <a:pt x="3994332" y="1997166"/>
                </a:cubicBezTo>
                <a:cubicBezTo>
                  <a:pt x="3994332" y="3100170"/>
                  <a:pt x="3100170" y="3994332"/>
                  <a:pt x="1997166" y="3994332"/>
                </a:cubicBezTo>
                <a:cubicBezTo>
                  <a:pt x="894162" y="3994332"/>
                  <a:pt x="0" y="3100170"/>
                  <a:pt x="0" y="1997166"/>
                </a:cubicBezTo>
                <a:cubicBezTo>
                  <a:pt x="0" y="894162"/>
                  <a:pt x="894162" y="0"/>
                  <a:pt x="1997166" y="0"/>
                </a:cubicBezTo>
                <a:close/>
              </a:path>
            </a:pathLst>
          </a:custGeom>
        </p:spPr>
      </p:pic>
      <p:sp>
        <p:nvSpPr>
          <p:cNvPr id="13" name="椭圆 12"/>
          <p:cNvSpPr/>
          <p:nvPr/>
        </p:nvSpPr>
        <p:spPr>
          <a:xfrm>
            <a:off x="1738772" y="1683333"/>
            <a:ext cx="3365863" cy="3365863"/>
          </a:xfrm>
          <a:prstGeom prst="ellipse">
            <a:avLst/>
          </a:pr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51756" y="2437016"/>
            <a:ext cx="3547527" cy="20916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r" defTabSz="1219200">
              <a:defRPr sz="80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000" i="0" u="none" strike="noStrike" kern="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0</a:t>
            </a:r>
            <a:r>
              <a:rPr kumimoji="0" lang="zh-CN" altLang="en-US" sz="13000" i="0" u="none" strike="noStrike" kern="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３</a:t>
            </a:r>
            <a:endParaRPr kumimoji="0" lang="zh-CN" altLang="en-US" sz="13000" i="0" u="none" strike="noStrike" kern="0" cap="none" spc="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29107" y="2683525"/>
            <a:ext cx="476250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 b="1">
                <a:solidFill>
                  <a:schemeClr val="bg1"/>
                </a:solidFill>
                <a:latin typeface="方正黑体简体"/>
              </a:defRPr>
            </a:lvl1pPr>
          </a:lstStyle>
          <a:p>
            <a:pPr algn="l">
              <a:defRPr/>
            </a:pPr>
            <a:r>
              <a:rPr lang="zh-CN" altLang="en-US" sz="6000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字符串的故事</a:t>
            </a:r>
            <a:endParaRPr lang="zh-CN" altLang="en-US" sz="6000" dirty="0">
              <a:solidFill>
                <a:srgbClr val="CD3132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0822985" flipH="1" flipV="1">
            <a:off x="3999432" y="3703761"/>
            <a:ext cx="12206437" cy="2757948"/>
          </a:xfrm>
          <a:custGeom>
            <a:avLst/>
            <a:gdLst>
              <a:gd name="connsiteX0" fmla="*/ 12206436 w 12206437"/>
              <a:gd name="connsiteY0" fmla="*/ 735988 h 2757948"/>
              <a:gd name="connsiteX1" fmla="*/ 12206437 w 12206437"/>
              <a:gd name="connsiteY1" fmla="*/ 735988 h 2757948"/>
              <a:gd name="connsiteX2" fmla="*/ 12206437 w 12206437"/>
              <a:gd name="connsiteY2" fmla="*/ 2757948 h 2757948"/>
              <a:gd name="connsiteX3" fmla="*/ 12206436 w 12206437"/>
              <a:gd name="connsiteY3" fmla="*/ 2757948 h 2757948"/>
              <a:gd name="connsiteX4" fmla="*/ 7908759 w 12206437"/>
              <a:gd name="connsiteY4" fmla="*/ 0 h 2757948"/>
              <a:gd name="connsiteX5" fmla="*/ 8227635 w 12206437"/>
              <a:gd name="connsiteY5" fmla="*/ 6518 h 2757948"/>
              <a:gd name="connsiteX6" fmla="*/ 8018258 w 12206437"/>
              <a:gd name="connsiteY6" fmla="*/ 11152 h 2757948"/>
              <a:gd name="connsiteX7" fmla="*/ 1409156 w 12206437"/>
              <a:gd name="connsiteY7" fmla="*/ 2553505 h 2757948"/>
              <a:gd name="connsiteX8" fmla="*/ 1173140 w 12206437"/>
              <a:gd name="connsiteY8" fmla="*/ 2757948 h 2757948"/>
              <a:gd name="connsiteX9" fmla="*/ 0 w 12206437"/>
              <a:gd name="connsiteY9" fmla="*/ 2757948 h 2757948"/>
              <a:gd name="connsiteX10" fmla="*/ 289231 w 12206437"/>
              <a:gd name="connsiteY10" fmla="*/ 2526534 h 2757948"/>
              <a:gd name="connsiteX11" fmla="*/ 7908759 w 12206437"/>
              <a:gd name="connsiteY11" fmla="*/ 0 h 275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6437" h="2757948">
                <a:moveTo>
                  <a:pt x="12206436" y="735988"/>
                </a:moveTo>
                <a:lnTo>
                  <a:pt x="12206437" y="735988"/>
                </a:lnTo>
                <a:lnTo>
                  <a:pt x="12206437" y="2757948"/>
                </a:lnTo>
                <a:lnTo>
                  <a:pt x="12206436" y="2757948"/>
                </a:lnTo>
                <a:close/>
                <a:moveTo>
                  <a:pt x="7908759" y="0"/>
                </a:moveTo>
                <a:lnTo>
                  <a:pt x="8227635" y="6518"/>
                </a:lnTo>
                <a:lnTo>
                  <a:pt x="8018258" y="11152"/>
                </a:lnTo>
                <a:cubicBezTo>
                  <a:pt x="5512605" y="122273"/>
                  <a:pt x="3221315" y="1057979"/>
                  <a:pt x="1409156" y="2553505"/>
                </a:cubicBezTo>
                <a:lnTo>
                  <a:pt x="1173140" y="2757948"/>
                </a:lnTo>
                <a:lnTo>
                  <a:pt x="0" y="2757948"/>
                </a:lnTo>
                <a:lnTo>
                  <a:pt x="289231" y="2526534"/>
                </a:lnTo>
                <a:cubicBezTo>
                  <a:pt x="2359846" y="948155"/>
                  <a:pt x="5014426" y="0"/>
                  <a:pt x="7908759" y="0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横着-4_复制_横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6257925" y="3942080"/>
            <a:ext cx="5132070" cy="261429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11200" y="1943100"/>
            <a:ext cx="10707370" cy="485330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>
              <a:lnSpc>
                <a:spcPct val="120000"/>
              </a:lnSpc>
            </a:pPr>
            <a:endParaRPr sz="3200" b="1">
              <a:solidFill>
                <a:srgbClr val="C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l">
              <a:lnSpc>
                <a:spcPct val="100000"/>
              </a:lnSpc>
            </a:pPr>
            <a:r>
              <a:rPr lang="zh-CN" sz="2400" b="1">
                <a:solidFill>
                  <a:schemeClr val="tx1"/>
                </a:solidFill>
                <a:sym typeface="+mn-ea"/>
              </a:rPr>
              <a:t>【问题描述】</a:t>
            </a:r>
            <a:r>
              <a:rPr lang="zh-CN" sz="2000">
                <a:solidFill>
                  <a:schemeClr val="tx1"/>
                </a:solidFill>
                <a:sym typeface="+mn-ea"/>
              </a:rPr>
              <a:t> </a:t>
            </a:r>
            <a:endParaRPr lang="zh-CN" sz="2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sz="2000">
                <a:solidFill>
                  <a:schemeClr val="tx1"/>
                </a:solidFill>
                <a:sym typeface="+mn-ea"/>
              </a:rPr>
              <a:t>  自阿里巴巴知悉藏着宝藏的山洞打开的魔咒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“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芝麻开门！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”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之后，他就开始思考给山洞加第二重防护，即除了说出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“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芝麻开门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”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的咒语，还需要进行身份识别，即输入正确的用户名与密码方可进入山洞。请编程模拟此过程。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2400" b="1">
                <a:solidFill>
                  <a:schemeClr val="tx1"/>
                </a:solidFill>
                <a:sym typeface="+mn-ea"/>
              </a:rPr>
              <a:t>【输入描述】</a:t>
            </a:r>
            <a:r>
              <a:rPr lang="zh-CN" sz="2000">
                <a:solidFill>
                  <a:schemeClr val="tx1"/>
                </a:solidFill>
                <a:sym typeface="+mn-ea"/>
              </a:rPr>
              <a:t> </a:t>
            </a:r>
            <a:endParaRPr lang="zh-CN" sz="2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sz="2000">
                <a:solidFill>
                  <a:schemeClr val="tx1"/>
                </a:solidFill>
                <a:sym typeface="+mn-ea"/>
              </a:rPr>
              <a:t> 　输入两行字符串分别为用户名及密码</a:t>
            </a:r>
            <a:endParaRPr lang="zh-CN" sz="2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sz="2400" b="1">
                <a:solidFill>
                  <a:schemeClr val="tx1"/>
                </a:solidFill>
                <a:sym typeface="+mn-ea"/>
              </a:rPr>
              <a:t>【输出描述</a:t>
            </a:r>
            <a:r>
              <a:rPr lang="zh-CN" sz="2000">
                <a:solidFill>
                  <a:schemeClr val="tx1"/>
                </a:solidFill>
                <a:sym typeface="+mn-ea"/>
              </a:rPr>
              <a:t>】 </a:t>
            </a:r>
            <a:endParaRPr lang="zh-CN" sz="2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sz="2000">
                <a:solidFill>
                  <a:schemeClr val="tx1"/>
                </a:solidFill>
                <a:sym typeface="+mn-ea"/>
              </a:rPr>
              <a:t>　若与系统设置的用户名与密码一致，输出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“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Ｗ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elcome  home!”,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否则输出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“Sorry,please leave!”</a:t>
            </a:r>
            <a:endParaRPr lang="zh-CN" sz="200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2000">
                <a:solidFill>
                  <a:schemeClr val="tx1"/>
                </a:solidFill>
                <a:sym typeface="+mn-ea"/>
              </a:rPr>
              <a:t>【</a:t>
            </a:r>
            <a:r>
              <a:rPr lang="zh-CN" sz="2400" b="1">
                <a:solidFill>
                  <a:schemeClr val="tx1"/>
                </a:solidFill>
                <a:sym typeface="+mn-ea"/>
              </a:rPr>
              <a:t>输入样例】 </a:t>
            </a:r>
            <a:endParaRPr lang="zh-CN" sz="2400" b="1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2400">
                <a:solidFill>
                  <a:schemeClr val="tx1"/>
                </a:solidFill>
                <a:sym typeface="+mn-ea"/>
              </a:rPr>
              <a:t>  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alibaba</a:t>
            </a:r>
            <a:endParaRPr lang="en-US" altLang="zh-CN" sz="240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 altLang="zh-CN" sz="2400">
                <a:solidFill>
                  <a:schemeClr val="tx1"/>
                </a:solidFill>
                <a:sym typeface="+mn-ea"/>
              </a:rPr>
              <a:t>  open sesame</a:t>
            </a:r>
            <a:endParaRPr lang="zh-CN" sz="2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sz="2000">
                <a:solidFill>
                  <a:schemeClr val="tx1"/>
                </a:solidFill>
                <a:sym typeface="+mn-ea"/>
              </a:rPr>
              <a:t>【</a:t>
            </a:r>
            <a:r>
              <a:rPr lang="zh-CN" sz="2400" b="1">
                <a:solidFill>
                  <a:schemeClr val="tx1"/>
                </a:solidFill>
                <a:sym typeface="+mn-ea"/>
              </a:rPr>
              <a:t>输出样例】 </a:t>
            </a:r>
            <a:endParaRPr lang="zh-CN" sz="2400" b="1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2000">
                <a:solidFill>
                  <a:schemeClr val="tx1"/>
                </a:solidFill>
              </a:rPr>
              <a:t>   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Ｗ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elcome  home!</a:t>
            </a:r>
            <a:endParaRPr lang="zh-CN" sz="2000">
              <a:solidFill>
                <a:schemeClr val="tx1"/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>
                <a:solidFill>
                  <a:schemeClr val="tx1"/>
                </a:solidFill>
                <a:sym typeface="+mn-ea"/>
              </a:rPr>
              <a:t>,</a:t>
            </a:r>
            <a:endParaRPr lang="zh-CN" sz="2400"/>
          </a:p>
          <a:p>
            <a:pPr algn="l">
              <a:lnSpc>
                <a:spcPct val="120000"/>
              </a:lnSpc>
            </a:pPr>
            <a:r>
              <a:rPr lang="zh-CN"/>
              <a:t>   </a:t>
            </a:r>
            <a:r>
              <a:rPr lang="en-US">
                <a:sym typeface="+mn-ea"/>
              </a:rPr>
              <a:t>                   </a:t>
            </a:r>
            <a:endParaRPr lang="zh-CN"/>
          </a:p>
        </p:txBody>
      </p:sp>
      <p:grpSp>
        <p:nvGrpSpPr>
          <p:cNvPr id="2" name="组合 1"/>
          <p:cNvGrpSpPr/>
          <p:nvPr/>
        </p:nvGrpSpPr>
        <p:grpSpPr>
          <a:xfrm>
            <a:off x="711200" y="1297305"/>
            <a:ext cx="3416935" cy="678815"/>
            <a:chOff x="1119" y="2226"/>
            <a:chExt cx="5381" cy="1069"/>
          </a:xfrm>
        </p:grpSpPr>
        <p:sp>
          <p:nvSpPr>
            <p:cNvPr id="3" name="平行四边形 2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441" y="2226"/>
              <a:ext cx="4789" cy="91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sz="32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故事一芝麻开门</a:t>
              </a:r>
              <a:endParaRPr lang="zh-CN" sz="32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横着-4_复制_横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6257925" y="3942080"/>
            <a:ext cx="5132070" cy="261429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11200" y="1943100"/>
            <a:ext cx="10707370" cy="485330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>
              <a:lnSpc>
                <a:spcPct val="120000"/>
              </a:lnSpc>
            </a:pPr>
            <a:endParaRPr sz="3200" b="1">
              <a:solidFill>
                <a:srgbClr val="C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>
                <a:solidFill>
                  <a:schemeClr val="tx1"/>
                </a:solidFill>
                <a:sym typeface="+mn-ea"/>
              </a:rPr>
              <a:t>,</a:t>
            </a:r>
            <a:endParaRPr lang="zh-CN" sz="2400"/>
          </a:p>
          <a:p>
            <a:pPr algn="l">
              <a:lnSpc>
                <a:spcPct val="120000"/>
              </a:lnSpc>
            </a:pPr>
            <a:r>
              <a:rPr lang="zh-CN"/>
              <a:t>   </a:t>
            </a:r>
            <a:r>
              <a:rPr lang="en-US">
                <a:sym typeface="+mn-ea"/>
              </a:rPr>
              <a:t>                   </a:t>
            </a:r>
            <a:endParaRPr lang="zh-CN"/>
          </a:p>
        </p:txBody>
      </p:sp>
      <p:grpSp>
        <p:nvGrpSpPr>
          <p:cNvPr id="2" name="组合 1"/>
          <p:cNvGrpSpPr/>
          <p:nvPr/>
        </p:nvGrpSpPr>
        <p:grpSpPr>
          <a:xfrm>
            <a:off x="711200" y="1297305"/>
            <a:ext cx="3416935" cy="678815"/>
            <a:chOff x="1119" y="2226"/>
            <a:chExt cx="5381" cy="1069"/>
          </a:xfrm>
        </p:grpSpPr>
        <p:sp>
          <p:nvSpPr>
            <p:cNvPr id="3" name="平行四边形 2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441" y="2226"/>
              <a:ext cx="4789" cy="91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sz="32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故事一芝麻开门</a:t>
              </a:r>
              <a:endParaRPr lang="zh-CN" sz="32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pic>
        <p:nvPicPr>
          <p:cNvPr id="5" name="图片 4" descr="１２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464435"/>
            <a:ext cx="6769100" cy="38100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7926705" y="2464435"/>
            <a:ext cx="2451735" cy="36849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2000"/>
              <a:t>　新版芝麻开门，不仅认咒语，还认人。</a:t>
            </a:r>
            <a:endParaRPr lang="zh-CN" altLang="en-US" sz="2000"/>
          </a:p>
          <a:p>
            <a:pPr algn="l"/>
            <a:r>
              <a:rPr lang="zh-CN" altLang="en-US" sz="2000"/>
              <a:t>　思路是：先确定是对的人，在此基础下再确定密码的正确性。</a:t>
            </a:r>
            <a:endParaRPr lang="zh-CN" altLang="en-US" sz="2000"/>
          </a:p>
          <a:p>
            <a:pPr algn="l"/>
            <a:r>
              <a:rPr lang="zh-CN" altLang="en-US" sz="2000"/>
              <a:t>　实现的策略：</a:t>
            </a:r>
            <a:r>
              <a:rPr lang="en-US" altLang="zh-CN" sz="2000"/>
              <a:t>if</a:t>
            </a:r>
            <a:r>
              <a:rPr lang="zh-CN" altLang="en-US" sz="2000"/>
              <a:t>语句嵌套与字符串比较配合实现。</a:t>
            </a:r>
            <a:endParaRPr lang="zh-CN" altLang="en-US" sz="20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0565" y="117348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>
              <p:custDataLst>
                <p:tags r:id="rId1"/>
              </p:custDataLst>
            </p:nvPr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2"/>
              </p:custDataLst>
            </p:nvPr>
          </p:nvSpPr>
          <p:spPr>
            <a:xfrm>
              <a:off x="2574" y="2226"/>
              <a:ext cx="2540" cy="82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8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代码分享</a:t>
              </a:r>
              <a:endParaRPr lang="zh-CN" altLang="en-US" sz="2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79475" y="1921510"/>
            <a:ext cx="7122160" cy="4523105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0455" y="1921510"/>
            <a:ext cx="690118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zh-CN" altLang="en-US" sz="2000"/>
              <a:t>#include&lt;bits/stdc++.h&gt;</a:t>
            </a:r>
            <a:endParaRPr lang="zh-CN" altLang="en-US" sz="2000"/>
          </a:p>
          <a:p>
            <a:pPr>
              <a:lnSpc>
                <a:spcPct val="90000"/>
              </a:lnSpc>
            </a:pPr>
            <a:r>
              <a:rPr lang="zh-CN" altLang="en-US" sz="2000"/>
              <a:t>using namespace std;</a:t>
            </a:r>
            <a:endParaRPr lang="zh-CN" altLang="en-US" sz="2000"/>
          </a:p>
          <a:p>
            <a:pPr>
              <a:lnSpc>
                <a:spcPct val="90000"/>
              </a:lnSpc>
            </a:pPr>
            <a:r>
              <a:rPr lang="zh-CN" altLang="en-US" sz="2000"/>
              <a:t>int main() {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	</a:t>
            </a: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return 0;</a:t>
            </a:r>
            <a:endParaRPr lang="zh-CN" altLang="en-US" sz="2000"/>
          </a:p>
          <a:p>
            <a:pPr>
              <a:lnSpc>
                <a:spcPct val="110000"/>
              </a:lnSpc>
            </a:pPr>
            <a:r>
              <a:rPr lang="zh-CN" altLang="en-US" sz="2000"/>
              <a:t>}</a:t>
            </a:r>
            <a:endParaRPr lang="zh-CN" altLang="en-US" sz="2000"/>
          </a:p>
          <a:p>
            <a:pPr>
              <a:lnSpc>
                <a:spcPct val="110000"/>
              </a:lnSpc>
            </a:pPr>
            <a:endParaRPr lang="zh-CN" altLang="en-US" sz="2000"/>
          </a:p>
          <a:p>
            <a:pPr>
              <a:lnSpc>
                <a:spcPct val="110000"/>
              </a:lnSpc>
            </a:pP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430020" y="2768600"/>
            <a:ext cx="6468745" cy="3046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000"/>
              <a:t>string user,pwd;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getline(cin,user);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getline(cin,pwd);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if(user=="alibaba") {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if(pwd=="open sesame") {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   cout&lt;&lt;"Welcome home!"&lt;&lt;endl;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} else cout&lt;&lt;"Please input correct password!";	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} else cout&lt;&lt;"Sorry,please leave!"&lt;&lt;endl;</a:t>
            </a:r>
            <a:endParaRPr lang="zh-CN" altLang="en-US" sz="2000"/>
          </a:p>
        </p:txBody>
      </p:sp>
      <p:sp>
        <p:nvSpPr>
          <p:cNvPr id="27" name="圆角矩形 26"/>
          <p:cNvSpPr/>
          <p:nvPr/>
        </p:nvSpPr>
        <p:spPr>
          <a:xfrm>
            <a:off x="8152130" y="2005330"/>
            <a:ext cx="3432175" cy="448183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sz="2400" b="1">
              <a:solidFill>
                <a:schemeClr val="accent2"/>
              </a:solidFill>
            </a:endParaRPr>
          </a:p>
          <a:p>
            <a:pPr algn="l"/>
            <a:r>
              <a:rPr lang="zh-CN" altLang="en-US" sz="2400" b="1">
                <a:solidFill>
                  <a:schemeClr val="accent2"/>
                </a:solidFill>
              </a:rPr>
              <a:t>小提示：</a:t>
            </a:r>
            <a:endParaRPr lang="zh-CN" altLang="en-US" b="1">
              <a:solidFill>
                <a:schemeClr val="accent2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zh-CN" sz="24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如果用</a:t>
            </a:r>
            <a:r>
              <a:rPr lang="en-US" altLang="zh-CN" sz="24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cin&gt;&gt;pwd;</a:t>
            </a:r>
            <a:r>
              <a:rPr lang="zh-CN" altLang="en-US" sz="24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会发生什么事？</a:t>
            </a:r>
            <a:endParaRPr lang="zh-CN" altLang="en-US" sz="24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en-US" altLang="zh-CN" sz="24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if</a:t>
            </a:r>
            <a:r>
              <a:rPr lang="zh-CN" altLang="en-US" sz="24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嵌套关系，代码风格是如何体现的？</a:t>
            </a:r>
            <a:endParaRPr lang="zh-CN" altLang="en-US" sz="24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z="24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密码的更改可通过哪一条语句实现？</a:t>
            </a:r>
            <a:endParaRPr lang="zh-CN" altLang="en-US" sz="24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0" algn="l">
              <a:lnSpc>
                <a:spcPct val="130000"/>
              </a:lnSpc>
              <a:buFont typeface="Wingdings" panose="05000000000000000000" charset="0"/>
              <a:buNone/>
            </a:pPr>
            <a:endParaRPr lang="zh-CN" altLang="en-US" sz="24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 bldLvl="0" animBg="1"/>
      <p:bldP spid="4" grpId="0"/>
      <p:bldP spid="27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横着-4_复制_横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6257925" y="3942080"/>
            <a:ext cx="5132070" cy="261429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11200" y="2004695"/>
            <a:ext cx="10707370" cy="485330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>
              <a:lnSpc>
                <a:spcPct val="120000"/>
              </a:lnSpc>
            </a:pPr>
            <a:endParaRPr sz="3200" b="1">
              <a:solidFill>
                <a:srgbClr val="C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l">
              <a:lnSpc>
                <a:spcPct val="100000"/>
              </a:lnSpc>
            </a:pPr>
            <a:r>
              <a:rPr lang="zh-CN" sz="2400" b="1">
                <a:solidFill>
                  <a:schemeClr val="tx1"/>
                </a:solidFill>
                <a:sym typeface="+mn-ea"/>
              </a:rPr>
              <a:t>【问题描述】</a:t>
            </a:r>
            <a:r>
              <a:rPr lang="zh-CN" sz="2000">
                <a:solidFill>
                  <a:schemeClr val="tx1"/>
                </a:solidFill>
                <a:sym typeface="+mn-ea"/>
              </a:rPr>
              <a:t> </a:t>
            </a:r>
            <a:endParaRPr lang="zh-CN" sz="2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sz="2000">
                <a:solidFill>
                  <a:schemeClr val="tx1"/>
                </a:solidFill>
                <a:sym typeface="+mn-ea"/>
              </a:rPr>
              <a:t>  有一天邻国使者敬献给王子他国的特产：一盒七彩的水晶珠子，其中最为耀眼的是紫色。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收到王子送的这盒珠子后，孝顺的辛德瑞拉决定将紫色与蓝色水晶挑拣出来，按照挑拣的顺序制作成项链送给即将过生日的王后。请你编程模拟辛德瑞拉挑拣水晶珠子制作项链的过程。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2400" b="1">
                <a:solidFill>
                  <a:schemeClr val="tx1"/>
                </a:solidFill>
                <a:sym typeface="+mn-ea"/>
              </a:rPr>
              <a:t>【输入描述】</a:t>
            </a:r>
            <a:r>
              <a:rPr lang="zh-CN" sz="2000">
                <a:solidFill>
                  <a:schemeClr val="tx1"/>
                </a:solidFill>
                <a:sym typeface="+mn-ea"/>
              </a:rPr>
              <a:t> </a:t>
            </a:r>
            <a:endParaRPr lang="zh-CN" sz="2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sz="2000">
                <a:solidFill>
                  <a:schemeClr val="tx1"/>
                </a:solidFill>
                <a:sym typeface="+mn-ea"/>
              </a:rPr>
              <a:t> 　输入一行字符串，每个字符代表一颗水晶，字符以颜色的首字母命名。</a:t>
            </a:r>
            <a:endParaRPr lang="zh-CN" sz="200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2400" b="1">
                <a:solidFill>
                  <a:schemeClr val="tx1"/>
                </a:solidFill>
                <a:sym typeface="+mn-ea"/>
              </a:rPr>
              <a:t>【输出描述</a:t>
            </a:r>
            <a:r>
              <a:rPr lang="zh-CN" sz="2000">
                <a:solidFill>
                  <a:schemeClr val="tx1"/>
                </a:solidFill>
                <a:sym typeface="+mn-ea"/>
              </a:rPr>
              <a:t>】 </a:t>
            </a:r>
            <a:endParaRPr lang="zh-CN" sz="2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sz="2000">
                <a:solidFill>
                  <a:schemeClr val="tx1"/>
                </a:solidFill>
                <a:sym typeface="+mn-ea"/>
              </a:rPr>
              <a:t>　输出组成项链的水晶珠子颜色排列。</a:t>
            </a:r>
            <a:endParaRPr lang="zh-CN" sz="200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2000">
                <a:solidFill>
                  <a:schemeClr val="tx1"/>
                </a:solidFill>
                <a:sym typeface="+mn-ea"/>
              </a:rPr>
              <a:t>【</a:t>
            </a:r>
            <a:r>
              <a:rPr lang="zh-CN" sz="2400" b="1">
                <a:solidFill>
                  <a:schemeClr val="tx1"/>
                </a:solidFill>
                <a:sym typeface="+mn-ea"/>
              </a:rPr>
              <a:t>输入样例】 </a:t>
            </a:r>
            <a:endParaRPr lang="zh-CN" sz="2400" b="1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2400">
                <a:solidFill>
                  <a:schemeClr val="tx1"/>
                </a:solidFill>
                <a:sym typeface="+mn-ea"/>
              </a:rPr>
              <a:t>  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rrgbgboyvvivrby </a:t>
            </a:r>
            <a:endParaRPr lang="en-US" altLang="zh-CN" sz="240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2000">
                <a:solidFill>
                  <a:schemeClr val="tx1"/>
                </a:solidFill>
                <a:sym typeface="+mn-ea"/>
              </a:rPr>
              <a:t>【</a:t>
            </a:r>
            <a:r>
              <a:rPr lang="zh-CN" sz="2400" b="1">
                <a:solidFill>
                  <a:schemeClr val="tx1"/>
                </a:solidFill>
                <a:sym typeface="+mn-ea"/>
              </a:rPr>
              <a:t>输出样例】 </a:t>
            </a:r>
            <a:endParaRPr lang="zh-CN" sz="2400" b="1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2000">
                <a:solidFill>
                  <a:schemeClr val="tx1"/>
                </a:solidFill>
              </a:rPr>
              <a:t>   </a:t>
            </a:r>
            <a:r>
              <a:rPr lang="en-US" altLang="zh-CN" sz="2000">
                <a:solidFill>
                  <a:schemeClr val="tx1"/>
                </a:solidFill>
              </a:rPr>
              <a:t>bbvvvb</a:t>
            </a:r>
            <a:endParaRPr lang="en-US" altLang="zh-CN" sz="2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endParaRPr lang="en-US" altLang="zh-CN" sz="200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00000"/>
              </a:lnSpc>
            </a:pPr>
            <a:endParaRPr lang="en-US" sz="200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en-US">
                <a:sym typeface="+mn-ea"/>
              </a:rPr>
              <a:t>             </a:t>
            </a:r>
            <a:endParaRPr lang="zh-CN"/>
          </a:p>
        </p:txBody>
      </p:sp>
      <p:grpSp>
        <p:nvGrpSpPr>
          <p:cNvPr id="2" name="组合 1"/>
          <p:cNvGrpSpPr/>
          <p:nvPr/>
        </p:nvGrpSpPr>
        <p:grpSpPr>
          <a:xfrm>
            <a:off x="711200" y="1297305"/>
            <a:ext cx="3416935" cy="678815"/>
            <a:chOff x="1119" y="2226"/>
            <a:chExt cx="5381" cy="1069"/>
          </a:xfrm>
        </p:grpSpPr>
        <p:sp>
          <p:nvSpPr>
            <p:cNvPr id="3" name="平行四边形 2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669" y="2226"/>
              <a:ext cx="4308" cy="62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sz="20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故事二</a:t>
              </a:r>
              <a:r>
                <a:rPr lang="zh-CN" sz="20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  <a:sym typeface="+mn-ea"/>
                </a:rPr>
                <a:t>辛德瑞拉</a:t>
              </a:r>
              <a:r>
                <a:rPr lang="zh-CN" sz="20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的项链</a:t>
              </a:r>
              <a:endParaRPr lang="zh-CN" sz="20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横着-4_复制_横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6257925" y="3942080"/>
            <a:ext cx="5132070" cy="261429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11200" y="1943100"/>
            <a:ext cx="10707370" cy="485330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>
              <a:lnSpc>
                <a:spcPct val="120000"/>
              </a:lnSpc>
            </a:pPr>
            <a:endParaRPr sz="3200" b="1">
              <a:solidFill>
                <a:srgbClr val="C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>
                <a:solidFill>
                  <a:schemeClr val="tx1"/>
                </a:solidFill>
                <a:sym typeface="+mn-ea"/>
              </a:rPr>
              <a:t>,</a:t>
            </a:r>
            <a:endParaRPr lang="zh-CN" sz="2400"/>
          </a:p>
          <a:p>
            <a:pPr algn="l">
              <a:lnSpc>
                <a:spcPct val="120000"/>
              </a:lnSpc>
            </a:pPr>
            <a:r>
              <a:rPr lang="zh-CN"/>
              <a:t>   </a:t>
            </a:r>
            <a:r>
              <a:rPr lang="en-US">
                <a:sym typeface="+mn-ea"/>
              </a:rPr>
              <a:t>                   </a:t>
            </a:r>
            <a:endParaRPr lang="zh-CN"/>
          </a:p>
        </p:txBody>
      </p:sp>
      <p:grpSp>
        <p:nvGrpSpPr>
          <p:cNvPr id="2" name="组合 1"/>
          <p:cNvGrpSpPr/>
          <p:nvPr/>
        </p:nvGrpSpPr>
        <p:grpSpPr>
          <a:xfrm>
            <a:off x="711200" y="1297305"/>
            <a:ext cx="3416935" cy="678815"/>
            <a:chOff x="1119" y="2226"/>
            <a:chExt cx="5381" cy="1069"/>
          </a:xfrm>
        </p:grpSpPr>
        <p:sp>
          <p:nvSpPr>
            <p:cNvPr id="3" name="平行四边形 2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682" y="2226"/>
              <a:ext cx="4308" cy="62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sz="20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  <a:sym typeface="+mn-ea"/>
                </a:rPr>
                <a:t>故事二</a:t>
              </a:r>
              <a:r>
                <a:rPr lang="zh-CN" sz="20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  <a:sym typeface="+mn-ea"/>
                </a:rPr>
                <a:t>辛德瑞拉</a:t>
              </a:r>
              <a:r>
                <a:rPr lang="zh-CN" sz="20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  <a:sym typeface="+mn-ea"/>
                </a:rPr>
                <a:t>的项链</a:t>
              </a:r>
              <a:endParaRPr lang="zh-CN" sz="20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endParaRPr>
            </a:p>
          </p:txBody>
        </p:sp>
      </p:grpSp>
      <p:sp>
        <p:nvSpPr>
          <p:cNvPr id="8" name="圆角矩形 7"/>
          <p:cNvSpPr/>
          <p:nvPr/>
        </p:nvSpPr>
        <p:spPr>
          <a:xfrm>
            <a:off x="7926705" y="2464435"/>
            <a:ext cx="2451735" cy="36849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marL="342900" indent="-342900" algn="l">
              <a:buFont typeface="Wingdings" panose="05000000000000000000" charset="0"/>
              <a:buChar char="u"/>
            </a:pPr>
            <a:r>
              <a:rPr lang="zh-CN" altLang="en-US" sz="2000"/>
              <a:t>解题思路是：逐个枚举字符，找到满足条件的字符，转存储至另一个字符数组中。</a:t>
            </a:r>
            <a:endParaRPr lang="zh-CN" altLang="en-US" sz="2000"/>
          </a:p>
          <a:p>
            <a:pPr marL="342900" indent="-342900" algn="l">
              <a:buFont typeface="Wingdings" panose="05000000000000000000" charset="0"/>
              <a:buChar char="u"/>
            </a:pPr>
            <a:r>
              <a:rPr lang="zh-CN" altLang="en-US" sz="2000"/>
              <a:t>实现的策略：</a:t>
            </a:r>
            <a:r>
              <a:rPr lang="en-US" altLang="zh-CN" sz="2000"/>
              <a:t>for</a:t>
            </a:r>
            <a:r>
              <a:rPr lang="zh-CN" altLang="en-US" sz="2000"/>
              <a:t>语句与</a:t>
            </a:r>
            <a:r>
              <a:rPr lang="en-US" altLang="zh-CN" sz="2000"/>
              <a:t>if</a:t>
            </a:r>
            <a:r>
              <a:rPr lang="zh-CN" altLang="en-US" sz="2000"/>
              <a:t>语句配合实现。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455" y="2162810"/>
            <a:ext cx="2879090" cy="4288790"/>
          </a:xfrm>
          <a:prstGeom prst="rect">
            <a:avLst/>
          </a:prstGeom>
        </p:spPr>
      </p:pic>
      <p:pic>
        <p:nvPicPr>
          <p:cNvPr id="9" name="图片 8" descr="４"/>
          <p:cNvPicPr>
            <a:picLocks noChangeAspect="1"/>
          </p:cNvPicPr>
          <p:nvPr/>
        </p:nvPicPr>
        <p:blipFill>
          <a:blip r:embed="rId3"/>
          <a:srcRect t="7393" r="6093" b="12329"/>
          <a:stretch>
            <a:fillRect/>
          </a:stretch>
        </p:blipFill>
        <p:spPr>
          <a:xfrm>
            <a:off x="917575" y="3217545"/>
            <a:ext cx="3539490" cy="3026410"/>
          </a:xfrm>
          <a:prstGeom prst="ellipse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0565" y="117348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>
              <p:custDataLst>
                <p:tags r:id="rId1"/>
              </p:custDataLst>
            </p:nvPr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2"/>
              </p:custDataLst>
            </p:nvPr>
          </p:nvSpPr>
          <p:spPr>
            <a:xfrm>
              <a:off x="2574" y="2226"/>
              <a:ext cx="2540" cy="82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8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代码分享</a:t>
              </a:r>
              <a:endParaRPr lang="zh-CN" altLang="en-US" sz="2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79475" y="1921510"/>
            <a:ext cx="7122160" cy="4523105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0455" y="1921510"/>
            <a:ext cx="690118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zh-CN" altLang="en-US" sz="2000"/>
              <a:t>#include&lt;bits/stdc++.h&gt;</a:t>
            </a:r>
            <a:endParaRPr lang="zh-CN" altLang="en-US" sz="2000"/>
          </a:p>
          <a:p>
            <a:pPr>
              <a:lnSpc>
                <a:spcPct val="90000"/>
              </a:lnSpc>
            </a:pPr>
            <a:r>
              <a:rPr lang="zh-CN" altLang="en-US" sz="2000"/>
              <a:t>using namespace std;</a:t>
            </a:r>
            <a:endParaRPr lang="zh-CN" altLang="en-US" sz="2000"/>
          </a:p>
          <a:p>
            <a:pPr>
              <a:lnSpc>
                <a:spcPct val="90000"/>
              </a:lnSpc>
            </a:pPr>
            <a:r>
              <a:rPr lang="zh-CN" altLang="en-US" sz="2000"/>
              <a:t>int main() {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	</a:t>
            </a: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return 0;</a:t>
            </a:r>
            <a:endParaRPr lang="zh-CN" altLang="en-US" sz="2000"/>
          </a:p>
          <a:p>
            <a:pPr>
              <a:lnSpc>
                <a:spcPct val="110000"/>
              </a:lnSpc>
            </a:pPr>
            <a:r>
              <a:rPr lang="zh-CN" altLang="en-US" sz="2000"/>
              <a:t>}</a:t>
            </a:r>
            <a:endParaRPr lang="zh-CN" altLang="en-US" sz="2000"/>
          </a:p>
          <a:p>
            <a:pPr>
              <a:lnSpc>
                <a:spcPct val="110000"/>
              </a:lnSpc>
            </a:pPr>
            <a:endParaRPr lang="zh-CN" altLang="en-US" sz="2000"/>
          </a:p>
          <a:p>
            <a:pPr>
              <a:lnSpc>
                <a:spcPct val="110000"/>
              </a:lnSpc>
            </a:pP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296670" y="2768600"/>
            <a:ext cx="6468745" cy="34150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zh-CN" altLang="en-US" sz="2000"/>
              <a:t>   char vbpearl[1001];</a:t>
            </a:r>
            <a:endParaRPr lang="zh-CN" altLang="en-US" sz="2000"/>
          </a:p>
          <a:p>
            <a:pPr>
              <a:lnSpc>
                <a:spcPct val="90000"/>
              </a:lnSpc>
            </a:pPr>
            <a:r>
              <a:rPr lang="zh-CN" altLang="en-US" sz="2000"/>
              <a:t>　string pearl;</a:t>
            </a:r>
            <a:endParaRPr lang="zh-CN" altLang="en-US" sz="2000"/>
          </a:p>
          <a:p>
            <a:pPr>
              <a:lnSpc>
                <a:spcPct val="90000"/>
              </a:lnSpc>
            </a:pPr>
            <a:r>
              <a:rPr lang="zh-CN" altLang="en-US" sz="2000"/>
              <a:t>　int j=0;</a:t>
            </a:r>
            <a:endParaRPr lang="zh-CN" altLang="en-US" sz="2000"/>
          </a:p>
          <a:p>
            <a:pPr>
              <a:lnSpc>
                <a:spcPct val="90000"/>
              </a:lnSpc>
            </a:pPr>
            <a:r>
              <a:rPr lang="zh-CN" altLang="en-US" sz="2000"/>
              <a:t>　getline(cin,pearl);</a:t>
            </a:r>
            <a:endParaRPr lang="zh-CN" altLang="en-US" sz="2000"/>
          </a:p>
          <a:p>
            <a:pPr>
              <a:lnSpc>
                <a:spcPct val="90000"/>
              </a:lnSpc>
            </a:pPr>
            <a:r>
              <a:rPr lang="zh-CN" altLang="en-US" sz="2000"/>
              <a:t>　for(int i=0; i&lt;pearl.size(); i++) {</a:t>
            </a:r>
            <a:endParaRPr lang="zh-CN" altLang="en-US" sz="2000"/>
          </a:p>
          <a:p>
            <a:pPr>
              <a:lnSpc>
                <a:spcPct val="90000"/>
              </a:lnSpc>
            </a:pPr>
            <a:r>
              <a:rPr lang="zh-CN" altLang="en-US" sz="2000"/>
              <a:t>　　if(pearl[i]=='v'||pearl[i]=='b') {</a:t>
            </a:r>
            <a:endParaRPr lang="zh-CN" altLang="en-US" sz="2000"/>
          </a:p>
          <a:p>
            <a:pPr>
              <a:lnSpc>
                <a:spcPct val="90000"/>
              </a:lnSpc>
            </a:pPr>
            <a:r>
              <a:rPr lang="zh-CN" altLang="en-US" sz="2000"/>
              <a:t>	j++;</a:t>
            </a:r>
            <a:endParaRPr lang="zh-CN" altLang="en-US" sz="2000"/>
          </a:p>
          <a:p>
            <a:pPr>
              <a:lnSpc>
                <a:spcPct val="90000"/>
              </a:lnSpc>
            </a:pPr>
            <a:r>
              <a:rPr lang="zh-CN" altLang="en-US" sz="2000"/>
              <a:t>	vbpearl[j]=pearl[i];</a:t>
            </a:r>
            <a:endParaRPr lang="zh-CN" altLang="en-US" sz="2000"/>
          </a:p>
          <a:p>
            <a:pPr>
              <a:lnSpc>
                <a:spcPct val="90000"/>
              </a:lnSpc>
            </a:pPr>
            <a:r>
              <a:rPr lang="zh-CN" altLang="en-US" sz="2000"/>
              <a:t>　　}</a:t>
            </a:r>
            <a:endParaRPr lang="zh-CN" altLang="en-US" sz="2000"/>
          </a:p>
          <a:p>
            <a:pPr>
              <a:lnSpc>
                <a:spcPct val="90000"/>
              </a:lnSpc>
            </a:pPr>
            <a:r>
              <a:rPr lang="zh-CN" altLang="en-US" sz="2000"/>
              <a:t>　}</a:t>
            </a:r>
            <a:endParaRPr lang="zh-CN" altLang="en-US" sz="2000"/>
          </a:p>
          <a:p>
            <a:pPr>
              <a:lnSpc>
                <a:spcPct val="90000"/>
              </a:lnSpc>
            </a:pPr>
            <a:r>
              <a:rPr lang="zh-CN" altLang="en-US" sz="2000"/>
              <a:t>　for(int i=1; i&lt;=j; i++)</a:t>
            </a:r>
            <a:endParaRPr lang="zh-CN" altLang="en-US" sz="2000"/>
          </a:p>
          <a:p>
            <a:pPr>
              <a:lnSpc>
                <a:spcPct val="90000"/>
              </a:lnSpc>
            </a:pPr>
            <a:r>
              <a:rPr lang="zh-CN" altLang="en-US" sz="2000"/>
              <a:t>　　cout&lt;&lt;vbpearl[i];</a:t>
            </a:r>
            <a:endParaRPr lang="zh-CN" altLang="en-US" sz="2000"/>
          </a:p>
        </p:txBody>
      </p:sp>
      <p:pic>
        <p:nvPicPr>
          <p:cNvPr id="6" name="图片 5" descr="tim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71572" t="58251" b="2986"/>
          <a:stretch>
            <a:fillRect/>
          </a:stretch>
        </p:blipFill>
        <p:spPr>
          <a:xfrm>
            <a:off x="8097520" y="2284730"/>
            <a:ext cx="2859405" cy="3898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 bldLvl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4221729e54d6adb497a9e65470cc62\insertfill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225" y="0"/>
            <a:ext cx="12947015" cy="72828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165090" y="3209290"/>
            <a:ext cx="4975860" cy="9906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prstTxWarp prst="textDoubleWave1">
              <a:avLst/>
            </a:prstTxWarp>
            <a:spAutoFit/>
            <a:scene3d>
              <a:camera prst="orthographicFront"/>
              <a:lightRig rig="threePt" dir="t"/>
            </a:scene3d>
            <a:sp3d>
              <a:contourClr>
                <a:srgbClr val="061E39"/>
              </a:contourClr>
            </a:sp3d>
          </a:bodyPr>
          <a:p>
            <a:pPr algn="ctr"/>
            <a:r>
              <a:rPr lang="zh-CN" altLang="en-US" sz="4000" b="1">
                <a:ln w="22225">
                  <a:solidFill>
                    <a:srgbClr val="F3C352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趣黑简" panose="00020600040101010101" charset="-122"/>
                <a:ea typeface="汉仪趣黑简" panose="00020600040101010101" charset="-122"/>
              </a:rPr>
              <a:t>跟着曹冲学编程</a:t>
            </a:r>
            <a:endParaRPr lang="zh-CN" altLang="en-US" sz="4000" b="1">
              <a:ln w="22225">
                <a:solidFill>
                  <a:srgbClr val="F3C352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趣黑简" panose="00020600040101010101" charset="-122"/>
              <a:ea typeface="汉仪趣黑简" panose="00020600040101010101" charset="-122"/>
            </a:endParaRPr>
          </a:p>
        </p:txBody>
      </p:sp>
      <p:pic>
        <p:nvPicPr>
          <p:cNvPr id="5" name="图片 4" descr="未标题-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15" y="1691005"/>
            <a:ext cx="2042160" cy="40271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37870" y="115189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711" y="2226"/>
              <a:ext cx="2216" cy="7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4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曹冲有问</a:t>
              </a:r>
              <a:endParaRPr lang="zh-CN" altLang="en-US" sz="2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pic>
        <p:nvPicPr>
          <p:cNvPr id="2" name="图片 1" descr="未标题-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390" y="2051050"/>
            <a:ext cx="1295400" cy="208153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930400" y="2051050"/>
            <a:ext cx="7583805" cy="2749550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400"/>
              <a:t>　　字符串确实挺有趣的，会用字符串，突然发现好多信息我都可以表达了，不再局限于解决数字问题了。在解决问题的过程中，我发现有时候我的方法和老师的好像不太一样，就输出答案而言，并无差异。哪种方法更好呢？除了比较代码长度之外，还应该从哪些角度去评价算法？</a:t>
            </a:r>
            <a:endParaRPr lang="en-US" altLang="zh-CN" sz="2400"/>
          </a:p>
        </p:txBody>
      </p:sp>
      <p:pic>
        <p:nvPicPr>
          <p:cNvPr id="6" name="图片 5" descr="tim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71572" t="58251" b="2986"/>
          <a:stretch>
            <a:fillRect/>
          </a:stretch>
        </p:blipFill>
        <p:spPr>
          <a:xfrm>
            <a:off x="9332595" y="2545715"/>
            <a:ext cx="2859405" cy="3898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31035" y="5017770"/>
            <a:ext cx="7583805" cy="534035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2400" b="1"/>
              <a:t> </a:t>
            </a:r>
            <a:r>
              <a:rPr lang="zh-CN" altLang="en-US" sz="2400"/>
              <a:t>   那我们就来一起了解下算法评价的相关知识。</a:t>
            </a:r>
            <a:endParaRPr lang="zh-CN" altLang="en-US" sz="240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8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Administrator\Desktop\未标题-1.jpg未标题-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078607" y="-1002617"/>
            <a:ext cx="5475605" cy="5533009"/>
          </a:xfrm>
          <a:custGeom>
            <a:avLst/>
            <a:gdLst>
              <a:gd name="connsiteX0" fmla="*/ 1997166 w 3994332"/>
              <a:gd name="connsiteY0" fmla="*/ 0 h 3994332"/>
              <a:gd name="connsiteX1" fmla="*/ 3994332 w 3994332"/>
              <a:gd name="connsiteY1" fmla="*/ 1997166 h 3994332"/>
              <a:gd name="connsiteX2" fmla="*/ 1997166 w 3994332"/>
              <a:gd name="connsiteY2" fmla="*/ 3994332 h 3994332"/>
              <a:gd name="connsiteX3" fmla="*/ 0 w 3994332"/>
              <a:gd name="connsiteY3" fmla="*/ 1997166 h 3994332"/>
              <a:gd name="connsiteX4" fmla="*/ 1997166 w 3994332"/>
              <a:gd name="connsiteY4" fmla="*/ 0 h 399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4332" h="3994332">
                <a:moveTo>
                  <a:pt x="1997166" y="0"/>
                </a:moveTo>
                <a:cubicBezTo>
                  <a:pt x="3100170" y="0"/>
                  <a:pt x="3994332" y="894162"/>
                  <a:pt x="3994332" y="1997166"/>
                </a:cubicBezTo>
                <a:cubicBezTo>
                  <a:pt x="3994332" y="3100170"/>
                  <a:pt x="3100170" y="3994332"/>
                  <a:pt x="1997166" y="3994332"/>
                </a:cubicBezTo>
                <a:cubicBezTo>
                  <a:pt x="894162" y="3994332"/>
                  <a:pt x="0" y="3100170"/>
                  <a:pt x="0" y="1997166"/>
                </a:cubicBezTo>
                <a:cubicBezTo>
                  <a:pt x="0" y="894162"/>
                  <a:pt x="894162" y="0"/>
                  <a:pt x="1997166" y="0"/>
                </a:cubicBezTo>
                <a:close/>
              </a:path>
            </a:pathLst>
          </a:custGeom>
        </p:spPr>
      </p:pic>
      <p:sp>
        <p:nvSpPr>
          <p:cNvPr id="13" name="椭圆 12"/>
          <p:cNvSpPr/>
          <p:nvPr/>
        </p:nvSpPr>
        <p:spPr>
          <a:xfrm>
            <a:off x="1738772" y="1683333"/>
            <a:ext cx="3365863" cy="3365863"/>
          </a:xfrm>
          <a:prstGeom prst="ellipse">
            <a:avLst/>
          </a:pr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51756" y="2437016"/>
            <a:ext cx="3547527" cy="20916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r" defTabSz="1219200">
              <a:defRPr sz="80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000" i="0" u="none" strike="noStrike" kern="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0</a:t>
            </a:r>
            <a:r>
              <a:rPr kumimoji="0" lang="zh-CN" altLang="en-US" sz="13000" i="0" u="none" strike="noStrike" kern="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４</a:t>
            </a:r>
            <a:endParaRPr kumimoji="0" lang="zh-CN" altLang="en-US" sz="13000" i="0" u="none" strike="noStrike" kern="0" cap="none" spc="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29107" y="2683525"/>
            <a:ext cx="552577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 b="1">
                <a:solidFill>
                  <a:schemeClr val="bg1"/>
                </a:solidFill>
                <a:latin typeface="方正黑体简体"/>
              </a:defRPr>
            </a:lvl1pPr>
          </a:lstStyle>
          <a:p>
            <a:pPr algn="l">
              <a:defRPr/>
            </a:pPr>
            <a:r>
              <a:rPr lang="zh-CN" altLang="en-US" sz="6000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算法评价知多少</a:t>
            </a:r>
            <a:endParaRPr lang="zh-CN" altLang="en-US" sz="6000" dirty="0">
              <a:solidFill>
                <a:srgbClr val="CD3132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0822985" flipH="1" flipV="1">
            <a:off x="3999432" y="3703761"/>
            <a:ext cx="12206437" cy="2757948"/>
          </a:xfrm>
          <a:custGeom>
            <a:avLst/>
            <a:gdLst>
              <a:gd name="connsiteX0" fmla="*/ 12206436 w 12206437"/>
              <a:gd name="connsiteY0" fmla="*/ 735988 h 2757948"/>
              <a:gd name="connsiteX1" fmla="*/ 12206437 w 12206437"/>
              <a:gd name="connsiteY1" fmla="*/ 735988 h 2757948"/>
              <a:gd name="connsiteX2" fmla="*/ 12206437 w 12206437"/>
              <a:gd name="connsiteY2" fmla="*/ 2757948 h 2757948"/>
              <a:gd name="connsiteX3" fmla="*/ 12206436 w 12206437"/>
              <a:gd name="connsiteY3" fmla="*/ 2757948 h 2757948"/>
              <a:gd name="connsiteX4" fmla="*/ 7908759 w 12206437"/>
              <a:gd name="connsiteY4" fmla="*/ 0 h 2757948"/>
              <a:gd name="connsiteX5" fmla="*/ 8227635 w 12206437"/>
              <a:gd name="connsiteY5" fmla="*/ 6518 h 2757948"/>
              <a:gd name="connsiteX6" fmla="*/ 8018258 w 12206437"/>
              <a:gd name="connsiteY6" fmla="*/ 11152 h 2757948"/>
              <a:gd name="connsiteX7" fmla="*/ 1409156 w 12206437"/>
              <a:gd name="connsiteY7" fmla="*/ 2553505 h 2757948"/>
              <a:gd name="connsiteX8" fmla="*/ 1173140 w 12206437"/>
              <a:gd name="connsiteY8" fmla="*/ 2757948 h 2757948"/>
              <a:gd name="connsiteX9" fmla="*/ 0 w 12206437"/>
              <a:gd name="connsiteY9" fmla="*/ 2757948 h 2757948"/>
              <a:gd name="connsiteX10" fmla="*/ 289231 w 12206437"/>
              <a:gd name="connsiteY10" fmla="*/ 2526534 h 2757948"/>
              <a:gd name="connsiteX11" fmla="*/ 7908759 w 12206437"/>
              <a:gd name="connsiteY11" fmla="*/ 0 h 275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6437" h="2757948">
                <a:moveTo>
                  <a:pt x="12206436" y="735988"/>
                </a:moveTo>
                <a:lnTo>
                  <a:pt x="12206437" y="735988"/>
                </a:lnTo>
                <a:lnTo>
                  <a:pt x="12206437" y="2757948"/>
                </a:lnTo>
                <a:lnTo>
                  <a:pt x="12206436" y="2757948"/>
                </a:lnTo>
                <a:close/>
                <a:moveTo>
                  <a:pt x="7908759" y="0"/>
                </a:moveTo>
                <a:lnTo>
                  <a:pt x="8227635" y="6518"/>
                </a:lnTo>
                <a:lnTo>
                  <a:pt x="8018258" y="11152"/>
                </a:lnTo>
                <a:cubicBezTo>
                  <a:pt x="5512605" y="122273"/>
                  <a:pt x="3221315" y="1057979"/>
                  <a:pt x="1409156" y="2553505"/>
                </a:cubicBezTo>
                <a:lnTo>
                  <a:pt x="1173140" y="2757948"/>
                </a:lnTo>
                <a:lnTo>
                  <a:pt x="0" y="2757948"/>
                </a:lnTo>
                <a:lnTo>
                  <a:pt x="289231" y="2526534"/>
                </a:lnTo>
                <a:cubicBezTo>
                  <a:pt x="2359846" y="948155"/>
                  <a:pt x="5014426" y="0"/>
                  <a:pt x="7908759" y="0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95655" y="111506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478" y="2226"/>
              <a:ext cx="2698" cy="7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4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算法复杂度</a:t>
              </a:r>
              <a:endParaRPr lang="zh-CN" altLang="en-US" sz="2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122" name="圆角矩形 121"/>
          <p:cNvSpPr/>
          <p:nvPr/>
        </p:nvSpPr>
        <p:spPr>
          <a:xfrm>
            <a:off x="1955165" y="1920240"/>
            <a:ext cx="9387205" cy="4549140"/>
          </a:xfrm>
          <a:prstGeom prst="round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3" name="图片 122"/>
          <p:cNvPicPr>
            <a:picLocks noChangeAspect="1"/>
          </p:cNvPicPr>
          <p:nvPr/>
        </p:nvPicPr>
        <p:blipFill>
          <a:blip r:embed="rId1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255" y="3616960"/>
            <a:ext cx="2090420" cy="2780030"/>
          </a:xfrm>
          <a:prstGeom prst="rect">
            <a:avLst/>
          </a:prstGeom>
        </p:spPr>
      </p:pic>
      <p:sp>
        <p:nvSpPr>
          <p:cNvPr id="124" name="文本框 123"/>
          <p:cNvSpPr txBox="1"/>
          <p:nvPr/>
        </p:nvSpPr>
        <p:spPr>
          <a:xfrm>
            <a:off x="2339975" y="2403475"/>
            <a:ext cx="5382260" cy="1568450"/>
          </a:xfrm>
          <a:prstGeom prst="rect">
            <a:avLst/>
          </a:prstGeom>
          <a:solidFill>
            <a:schemeClr val="accent6">
              <a:lumMod val="20000"/>
              <a:lumOff val="80000"/>
              <a:alpha val="54000"/>
            </a:schemeClr>
          </a:solidFill>
        </p:spPr>
        <p:txBody>
          <a:bodyPr wrap="square" rtlCol="0">
            <a:spAutoFit/>
          </a:bodyPr>
          <a:p>
            <a:r>
              <a:rPr lang="en-US" altLang="zh-CN" sz="24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     </a:t>
            </a:r>
            <a:r>
              <a:rPr sz="24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时间复杂度是算法需要执行基本运算的次数所处的等级，其中基本运算就是类似加减乘除这种计算机可以直接实现的运算。</a:t>
            </a:r>
            <a:endParaRPr sz="2400">
              <a:latin typeface="方正大魏体简体" panose="02000000000000000000" charset="-122"/>
              <a:ea typeface="方正大魏体简体" panose="02000000000000000000" charset="-122"/>
              <a:cs typeface="方正大魏体简体" panose="02000000000000000000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9610725" y="2186305"/>
            <a:ext cx="151574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800" b="1">
                <a:ln w="41275">
                  <a:solidFill>
                    <a:srgbClr val="000EA5"/>
                  </a:solidFill>
                </a:ln>
                <a:gradFill>
                  <a:gsLst>
                    <a:gs pos="0">
                      <a:srgbClr val="FF648D"/>
                    </a:gs>
                    <a:gs pos="50000">
                      <a:srgbClr val="2593F7"/>
                    </a:gs>
                    <a:gs pos="24000">
                      <a:srgbClr val="FF648D"/>
                    </a:gs>
                    <a:gs pos="47000">
                      <a:srgbClr val="FFD13E"/>
                    </a:gs>
                    <a:gs pos="25000">
                      <a:srgbClr val="FFD13E"/>
                    </a:gs>
                    <a:gs pos="76000">
                      <a:srgbClr val="92D8B4"/>
                    </a:gs>
                    <a:gs pos="72000">
                      <a:srgbClr val="2593F7"/>
                    </a:gs>
                  </a:gsLst>
                  <a:lin ang="0" scaled="1"/>
                </a:gradFill>
                <a:effectLst>
                  <a:glow rad="50800">
                    <a:schemeClr val="bg1"/>
                  </a:glow>
                  <a:outerShdw blurRad="25400" dist="63500" dir="2700000" algn="tl" rotWithShape="0">
                    <a:srgbClr val="031F8C"/>
                  </a:outerShdw>
                </a:effectLst>
                <a:latin typeface="汉仪糯米团简" panose="00020600040101010101" charset="-122"/>
                <a:ea typeface="汉仪糯米团简" panose="00020600040101010101" charset="-122"/>
                <a:sym typeface="+mn-ea"/>
              </a:rPr>
              <a:t>空</a:t>
            </a:r>
            <a:endParaRPr lang="zh-CN" altLang="en-US" sz="4800" b="1">
              <a:ln w="41275">
                <a:solidFill>
                  <a:srgbClr val="000EA5"/>
                </a:solidFill>
              </a:ln>
              <a:gradFill>
                <a:gsLst>
                  <a:gs pos="0">
                    <a:srgbClr val="FF648D"/>
                  </a:gs>
                  <a:gs pos="50000">
                    <a:srgbClr val="2593F7"/>
                  </a:gs>
                  <a:gs pos="24000">
                    <a:srgbClr val="FF648D"/>
                  </a:gs>
                  <a:gs pos="47000">
                    <a:srgbClr val="FFD13E"/>
                  </a:gs>
                  <a:gs pos="25000">
                    <a:srgbClr val="FFD13E"/>
                  </a:gs>
                  <a:gs pos="76000">
                    <a:srgbClr val="92D8B4"/>
                  </a:gs>
                  <a:gs pos="72000">
                    <a:srgbClr val="2593F7"/>
                  </a:gs>
                </a:gsLst>
                <a:lin ang="0" scaled="1"/>
              </a:gradFill>
              <a:effectLst>
                <a:glow rad="50800">
                  <a:schemeClr val="bg1"/>
                </a:glow>
                <a:outerShdw blurRad="25400" dist="63500" dir="2700000" algn="tl" rotWithShape="0">
                  <a:srgbClr val="031F8C"/>
                </a:outerShdw>
              </a:effectLst>
              <a:latin typeface="汉仪糯米团简" panose="00020600040101010101" charset="-122"/>
              <a:ea typeface="汉仪糯米团简" panose="00020600040101010101" charset="-122"/>
              <a:sym typeface="+mn-ea"/>
            </a:endParaRPr>
          </a:p>
          <a:p>
            <a:pPr algn="ctr"/>
            <a:r>
              <a:rPr lang="zh-CN" altLang="en-US" sz="4800" b="1">
                <a:ln w="41275">
                  <a:solidFill>
                    <a:srgbClr val="000EA5"/>
                  </a:solidFill>
                </a:ln>
                <a:gradFill>
                  <a:gsLst>
                    <a:gs pos="0">
                      <a:srgbClr val="FF648D"/>
                    </a:gs>
                    <a:gs pos="50000">
                      <a:srgbClr val="2593F7"/>
                    </a:gs>
                    <a:gs pos="24000">
                      <a:srgbClr val="FF648D"/>
                    </a:gs>
                    <a:gs pos="47000">
                      <a:srgbClr val="FFD13E"/>
                    </a:gs>
                    <a:gs pos="25000">
                      <a:srgbClr val="FFD13E"/>
                    </a:gs>
                    <a:gs pos="76000">
                      <a:srgbClr val="92D8B4"/>
                    </a:gs>
                    <a:gs pos="72000">
                      <a:srgbClr val="2593F7"/>
                    </a:gs>
                  </a:gsLst>
                  <a:lin ang="0" scaled="1"/>
                </a:gradFill>
                <a:effectLst>
                  <a:glow rad="50800">
                    <a:schemeClr val="bg1"/>
                  </a:glow>
                  <a:outerShdw blurRad="25400" dist="63500" dir="2700000" algn="tl" rotWithShape="0">
                    <a:srgbClr val="031F8C"/>
                  </a:outerShdw>
                </a:effectLst>
                <a:latin typeface="汉仪糯米团简" panose="00020600040101010101" charset="-122"/>
                <a:ea typeface="汉仪糯米团简" panose="00020600040101010101" charset="-122"/>
                <a:sym typeface="+mn-ea"/>
              </a:rPr>
              <a:t>间</a:t>
            </a:r>
            <a:endParaRPr lang="zh-CN" altLang="en-US" sz="4800" b="1">
              <a:ln w="41275">
                <a:solidFill>
                  <a:srgbClr val="000EA5"/>
                </a:solidFill>
              </a:ln>
              <a:gradFill>
                <a:gsLst>
                  <a:gs pos="0">
                    <a:srgbClr val="FF648D"/>
                  </a:gs>
                  <a:gs pos="50000">
                    <a:srgbClr val="2593F7"/>
                  </a:gs>
                  <a:gs pos="24000">
                    <a:srgbClr val="FF648D"/>
                  </a:gs>
                  <a:gs pos="47000">
                    <a:srgbClr val="FFD13E"/>
                  </a:gs>
                  <a:gs pos="25000">
                    <a:srgbClr val="FFD13E"/>
                  </a:gs>
                  <a:gs pos="76000">
                    <a:srgbClr val="92D8B4"/>
                  </a:gs>
                  <a:gs pos="72000">
                    <a:srgbClr val="2593F7"/>
                  </a:gs>
                </a:gsLst>
                <a:lin ang="0" scaled="1"/>
              </a:gradFill>
              <a:effectLst>
                <a:glow rad="50800">
                  <a:schemeClr val="bg1"/>
                </a:glow>
                <a:outerShdw blurRad="25400" dist="63500" dir="2700000" algn="tl" rotWithShape="0">
                  <a:srgbClr val="031F8C"/>
                </a:outerShdw>
              </a:effectLst>
              <a:latin typeface="汉仪糯米团简" panose="00020600040101010101" charset="-122"/>
              <a:ea typeface="汉仪糯米团简" panose="00020600040101010101" charset="-122"/>
              <a:sym typeface="+mn-ea"/>
            </a:endParaRPr>
          </a:p>
          <a:p>
            <a:pPr algn="ctr"/>
            <a:r>
              <a:rPr lang="zh-CN" altLang="en-US" sz="4800" b="1">
                <a:ln w="41275">
                  <a:solidFill>
                    <a:srgbClr val="000EA5"/>
                  </a:solidFill>
                </a:ln>
                <a:gradFill>
                  <a:gsLst>
                    <a:gs pos="0">
                      <a:srgbClr val="FF648D"/>
                    </a:gs>
                    <a:gs pos="50000">
                      <a:srgbClr val="2593F7"/>
                    </a:gs>
                    <a:gs pos="24000">
                      <a:srgbClr val="FF648D"/>
                    </a:gs>
                    <a:gs pos="47000">
                      <a:srgbClr val="FFD13E"/>
                    </a:gs>
                    <a:gs pos="25000">
                      <a:srgbClr val="FFD13E"/>
                    </a:gs>
                    <a:gs pos="76000">
                      <a:srgbClr val="92D8B4"/>
                    </a:gs>
                    <a:gs pos="72000">
                      <a:srgbClr val="2593F7"/>
                    </a:gs>
                  </a:gsLst>
                  <a:lin ang="0" scaled="1"/>
                </a:gradFill>
                <a:effectLst>
                  <a:glow rad="50800">
                    <a:schemeClr val="bg1"/>
                  </a:glow>
                  <a:outerShdw blurRad="25400" dist="63500" dir="2700000" algn="tl" rotWithShape="0">
                    <a:srgbClr val="031F8C"/>
                  </a:outerShdw>
                </a:effectLst>
                <a:latin typeface="汉仪糯米团简" panose="00020600040101010101" charset="-122"/>
                <a:ea typeface="汉仪糯米团简" panose="00020600040101010101" charset="-122"/>
                <a:sym typeface="+mn-ea"/>
              </a:rPr>
              <a:t>复</a:t>
            </a:r>
            <a:endParaRPr lang="zh-CN" altLang="en-US" sz="4800" b="1">
              <a:ln w="41275">
                <a:solidFill>
                  <a:srgbClr val="000EA5"/>
                </a:solidFill>
              </a:ln>
              <a:gradFill>
                <a:gsLst>
                  <a:gs pos="0">
                    <a:srgbClr val="FF648D"/>
                  </a:gs>
                  <a:gs pos="50000">
                    <a:srgbClr val="2593F7"/>
                  </a:gs>
                  <a:gs pos="24000">
                    <a:srgbClr val="FF648D"/>
                  </a:gs>
                  <a:gs pos="47000">
                    <a:srgbClr val="FFD13E"/>
                  </a:gs>
                  <a:gs pos="25000">
                    <a:srgbClr val="FFD13E"/>
                  </a:gs>
                  <a:gs pos="76000">
                    <a:srgbClr val="92D8B4"/>
                  </a:gs>
                  <a:gs pos="72000">
                    <a:srgbClr val="2593F7"/>
                  </a:gs>
                </a:gsLst>
                <a:lin ang="0" scaled="1"/>
              </a:gradFill>
              <a:effectLst>
                <a:glow rad="50800">
                  <a:schemeClr val="bg1"/>
                </a:glow>
                <a:outerShdw blurRad="25400" dist="63500" dir="2700000" algn="tl" rotWithShape="0">
                  <a:srgbClr val="031F8C"/>
                </a:outerShdw>
              </a:effectLst>
              <a:latin typeface="汉仪糯米团简" panose="00020600040101010101" charset="-122"/>
              <a:ea typeface="汉仪糯米团简" panose="00020600040101010101" charset="-122"/>
              <a:sym typeface="+mn-ea"/>
            </a:endParaRPr>
          </a:p>
          <a:p>
            <a:pPr algn="ctr"/>
            <a:r>
              <a:rPr lang="zh-CN" altLang="en-US" sz="4800" b="1">
                <a:ln w="41275">
                  <a:solidFill>
                    <a:srgbClr val="000EA5"/>
                  </a:solidFill>
                </a:ln>
                <a:gradFill>
                  <a:gsLst>
                    <a:gs pos="0">
                      <a:srgbClr val="FF648D"/>
                    </a:gs>
                    <a:gs pos="50000">
                      <a:srgbClr val="2593F7"/>
                    </a:gs>
                    <a:gs pos="24000">
                      <a:srgbClr val="FF648D"/>
                    </a:gs>
                    <a:gs pos="47000">
                      <a:srgbClr val="FFD13E"/>
                    </a:gs>
                    <a:gs pos="25000">
                      <a:srgbClr val="FFD13E"/>
                    </a:gs>
                    <a:gs pos="76000">
                      <a:srgbClr val="92D8B4"/>
                    </a:gs>
                    <a:gs pos="72000">
                      <a:srgbClr val="2593F7"/>
                    </a:gs>
                  </a:gsLst>
                  <a:lin ang="0" scaled="1"/>
                </a:gradFill>
                <a:effectLst>
                  <a:glow rad="50800">
                    <a:schemeClr val="bg1"/>
                  </a:glow>
                  <a:outerShdw blurRad="25400" dist="63500" dir="2700000" algn="tl" rotWithShape="0">
                    <a:srgbClr val="031F8C"/>
                  </a:outerShdw>
                </a:effectLst>
                <a:latin typeface="汉仪糯米团简" panose="00020600040101010101" charset="-122"/>
                <a:ea typeface="汉仪糯米团简" panose="00020600040101010101" charset="-122"/>
                <a:sym typeface="+mn-ea"/>
              </a:rPr>
              <a:t>杂</a:t>
            </a:r>
            <a:endParaRPr lang="zh-CN" altLang="en-US" sz="4800" b="1">
              <a:ln w="41275">
                <a:solidFill>
                  <a:srgbClr val="000EA5"/>
                </a:solidFill>
              </a:ln>
              <a:gradFill>
                <a:gsLst>
                  <a:gs pos="0">
                    <a:srgbClr val="FF648D"/>
                  </a:gs>
                  <a:gs pos="50000">
                    <a:srgbClr val="2593F7"/>
                  </a:gs>
                  <a:gs pos="24000">
                    <a:srgbClr val="FF648D"/>
                  </a:gs>
                  <a:gs pos="47000">
                    <a:srgbClr val="FFD13E"/>
                  </a:gs>
                  <a:gs pos="25000">
                    <a:srgbClr val="FFD13E"/>
                  </a:gs>
                  <a:gs pos="76000">
                    <a:srgbClr val="92D8B4"/>
                  </a:gs>
                  <a:gs pos="72000">
                    <a:srgbClr val="2593F7"/>
                  </a:gs>
                </a:gsLst>
                <a:lin ang="0" scaled="1"/>
              </a:gradFill>
              <a:effectLst>
                <a:glow rad="50800">
                  <a:schemeClr val="bg1"/>
                </a:glow>
                <a:outerShdw blurRad="25400" dist="63500" dir="2700000" algn="tl" rotWithShape="0">
                  <a:srgbClr val="031F8C"/>
                </a:outerShdw>
              </a:effectLst>
              <a:latin typeface="汉仪糯米团简" panose="00020600040101010101" charset="-122"/>
              <a:ea typeface="汉仪糯米团简" panose="00020600040101010101" charset="-122"/>
              <a:sym typeface="+mn-ea"/>
            </a:endParaRPr>
          </a:p>
          <a:p>
            <a:pPr algn="ctr"/>
            <a:r>
              <a:rPr lang="zh-CN" altLang="en-US" sz="4800" b="1">
                <a:ln w="41275">
                  <a:solidFill>
                    <a:srgbClr val="000EA5"/>
                  </a:solidFill>
                </a:ln>
                <a:gradFill>
                  <a:gsLst>
                    <a:gs pos="0">
                      <a:srgbClr val="FF648D"/>
                    </a:gs>
                    <a:gs pos="50000">
                      <a:srgbClr val="2593F7"/>
                    </a:gs>
                    <a:gs pos="24000">
                      <a:srgbClr val="FF648D"/>
                    </a:gs>
                    <a:gs pos="47000">
                      <a:srgbClr val="FFD13E"/>
                    </a:gs>
                    <a:gs pos="25000">
                      <a:srgbClr val="FFD13E"/>
                    </a:gs>
                    <a:gs pos="76000">
                      <a:srgbClr val="92D8B4"/>
                    </a:gs>
                    <a:gs pos="72000">
                      <a:srgbClr val="2593F7"/>
                    </a:gs>
                  </a:gsLst>
                  <a:lin ang="0" scaled="1"/>
                </a:gradFill>
                <a:effectLst>
                  <a:glow rad="50800">
                    <a:schemeClr val="bg1"/>
                  </a:glow>
                  <a:outerShdw blurRad="25400" dist="63500" dir="2700000" algn="tl" rotWithShape="0">
                    <a:srgbClr val="031F8C"/>
                  </a:outerShdw>
                </a:effectLst>
                <a:latin typeface="汉仪糯米团简" panose="00020600040101010101" charset="-122"/>
                <a:ea typeface="汉仪糯米团简" panose="00020600040101010101" charset="-122"/>
                <a:sym typeface="+mn-ea"/>
              </a:rPr>
              <a:t>度</a:t>
            </a:r>
            <a:endParaRPr lang="en-US" altLang="zh-CN" sz="4800" b="1">
              <a:ln w="41275">
                <a:solidFill>
                  <a:srgbClr val="000EA5"/>
                </a:solidFill>
              </a:ln>
              <a:gradFill>
                <a:gsLst>
                  <a:gs pos="0">
                    <a:srgbClr val="FF648D"/>
                  </a:gs>
                  <a:gs pos="50000">
                    <a:srgbClr val="2593F7"/>
                  </a:gs>
                  <a:gs pos="24000">
                    <a:srgbClr val="FF648D"/>
                  </a:gs>
                  <a:gs pos="47000">
                    <a:srgbClr val="FFD13E"/>
                  </a:gs>
                  <a:gs pos="25000">
                    <a:srgbClr val="FFD13E"/>
                  </a:gs>
                  <a:gs pos="76000">
                    <a:srgbClr val="92D8B4"/>
                  </a:gs>
                  <a:gs pos="72000">
                    <a:srgbClr val="2593F7"/>
                  </a:gs>
                </a:gsLst>
                <a:lin ang="0" scaled="1"/>
              </a:gradFill>
              <a:effectLst>
                <a:glow rad="50800">
                  <a:schemeClr val="bg1"/>
                </a:glow>
                <a:outerShdw blurRad="25400" dist="63500" dir="2700000" algn="tl" rotWithShape="0">
                  <a:srgbClr val="031F8C"/>
                </a:outerShdw>
              </a:effectLst>
              <a:latin typeface="汉仪糯米团简" panose="00020600040101010101" charset="-122"/>
              <a:ea typeface="汉仪糯米团简" panose="00020600040101010101" charset="-122"/>
              <a:sym typeface="+mn-ea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4000500" y="1456055"/>
            <a:ext cx="327279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800" b="1">
                <a:ln w="41275">
                  <a:solidFill>
                    <a:srgbClr val="000EA5"/>
                  </a:solidFill>
                </a:ln>
                <a:gradFill>
                  <a:gsLst>
                    <a:gs pos="0">
                      <a:srgbClr val="FF648D"/>
                    </a:gs>
                    <a:gs pos="50000">
                      <a:srgbClr val="2593F7"/>
                    </a:gs>
                    <a:gs pos="24000">
                      <a:srgbClr val="FF648D"/>
                    </a:gs>
                    <a:gs pos="47000">
                      <a:srgbClr val="FFD13E"/>
                    </a:gs>
                    <a:gs pos="25000">
                      <a:srgbClr val="FFD13E"/>
                    </a:gs>
                    <a:gs pos="76000">
                      <a:srgbClr val="92D8B4"/>
                    </a:gs>
                    <a:gs pos="72000">
                      <a:srgbClr val="2593F7"/>
                    </a:gs>
                  </a:gsLst>
                  <a:lin ang="0" scaled="1"/>
                </a:gradFill>
                <a:effectLst>
                  <a:glow rad="50800">
                    <a:schemeClr val="bg1"/>
                  </a:glow>
                  <a:outerShdw blurRad="25400" dist="63500" dir="2700000" algn="tl" rotWithShape="0">
                    <a:srgbClr val="031F8C"/>
                  </a:outerShdw>
                </a:effectLst>
                <a:latin typeface="汉仪糯米团简" panose="00020600040101010101" charset="-122"/>
                <a:ea typeface="汉仪糯米团简" panose="00020600040101010101" charset="-122"/>
                <a:sym typeface="+mn-ea"/>
              </a:rPr>
              <a:t>时间复杂度</a:t>
            </a:r>
            <a:endParaRPr lang="en-US" altLang="zh-CN" sz="4800" b="1">
              <a:ln w="41275">
                <a:solidFill>
                  <a:srgbClr val="000EA5"/>
                </a:solidFill>
              </a:ln>
              <a:gradFill>
                <a:gsLst>
                  <a:gs pos="0">
                    <a:srgbClr val="FF648D"/>
                  </a:gs>
                  <a:gs pos="50000">
                    <a:srgbClr val="2593F7"/>
                  </a:gs>
                  <a:gs pos="24000">
                    <a:srgbClr val="FF648D"/>
                  </a:gs>
                  <a:gs pos="47000">
                    <a:srgbClr val="FFD13E"/>
                  </a:gs>
                  <a:gs pos="25000">
                    <a:srgbClr val="FFD13E"/>
                  </a:gs>
                  <a:gs pos="76000">
                    <a:srgbClr val="92D8B4"/>
                  </a:gs>
                  <a:gs pos="72000">
                    <a:srgbClr val="2593F7"/>
                  </a:gs>
                </a:gsLst>
                <a:lin ang="0" scaled="1"/>
              </a:gradFill>
              <a:effectLst>
                <a:glow rad="50800">
                  <a:schemeClr val="bg1"/>
                </a:glow>
                <a:outerShdw blurRad="25400" dist="63500" dir="2700000" algn="tl" rotWithShape="0">
                  <a:srgbClr val="031F8C"/>
                </a:outerShdw>
              </a:effectLst>
              <a:latin typeface="汉仪糯米团简" panose="00020600040101010101" charset="-122"/>
              <a:ea typeface="汉仪糯米团简" panose="00020600040101010101" charset="-122"/>
              <a:sym typeface="+mn-ea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4128135" y="4090035"/>
            <a:ext cx="5101590" cy="2306955"/>
            <a:chOff x="6479" y="6441"/>
            <a:chExt cx="8034" cy="3633"/>
          </a:xfrm>
        </p:grpSpPr>
        <p:sp>
          <p:nvSpPr>
            <p:cNvPr id="128" name="文本框 127"/>
            <p:cNvSpPr txBox="1"/>
            <p:nvPr/>
          </p:nvSpPr>
          <p:spPr>
            <a:xfrm>
              <a:off x="6479" y="6441"/>
              <a:ext cx="8034" cy="3633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9000"/>
              </a:schemeClr>
            </a:solidFill>
          </p:spPr>
          <p:txBody>
            <a:bodyPr wrap="square" rtlCol="0">
              <a:spAutoFit/>
            </a:bodyPr>
            <a:p>
              <a:r>
                <a:rPr lang="en-US" altLang="zh-CN" sz="2400">
                  <a:latin typeface="方正大魏体简体" panose="02000000000000000000" charset="-122"/>
                  <a:ea typeface="方正大魏体简体" panose="02000000000000000000" charset="-122"/>
                  <a:cs typeface="方正大魏体简体" panose="02000000000000000000" charset="-122"/>
                </a:rPr>
                <a:t>    </a:t>
              </a:r>
              <a:r>
                <a:rPr sz="2400">
                  <a:latin typeface="方正大魏体简体" panose="02000000000000000000" charset="-122"/>
                  <a:ea typeface="方正大魏体简体" panose="02000000000000000000" charset="-122"/>
                  <a:cs typeface="方正大魏体简体" panose="02000000000000000000" charset="-122"/>
                </a:rPr>
                <a:t>时间复杂度类似，空间复杂度采用相同的写法，表示算法需要消耗的最大数据空间。如果对某个算法来说，如果消耗的最大数据空间是一个二维数组，那么这个空间复杂度O(n  ),如果是一维数组，则空间复杂度是O(n)。</a:t>
              </a:r>
              <a:endParaRPr sz="24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12915" y="8729"/>
              <a:ext cx="2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2</a:t>
              </a:r>
              <a:endParaRPr lang="en-US" altLang="zh-CN"/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4" grpId="0" bldLvl="0" animBg="1"/>
      <p:bldP spid="1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95655" y="111506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997" y="2226"/>
              <a:ext cx="3662" cy="7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4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时间复杂度计算</a:t>
              </a:r>
              <a:endParaRPr lang="zh-CN" altLang="en-US" sz="2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23" name="圆角矩形 22"/>
          <p:cNvSpPr/>
          <p:nvPr/>
        </p:nvSpPr>
        <p:spPr>
          <a:xfrm>
            <a:off x="1163320" y="1985010"/>
            <a:ext cx="9210040" cy="4463415"/>
          </a:xfrm>
          <a:prstGeom prst="round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927850" y="2086610"/>
            <a:ext cx="3171825" cy="193802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sysDash"/>
          </a:ln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tx1"/>
                </a:solidFill>
                <a:latin typeface="方正清楷 简" panose="02000500000000000000" charset="-122"/>
                <a:ea typeface="方正清楷 简" panose="02000500000000000000" charset="-122"/>
              </a:rPr>
              <a:t>for(int i=1;i&lt;=n;i++){</a:t>
            </a:r>
            <a:endParaRPr lang="en-US" altLang="zh-CN" sz="2400">
              <a:solidFill>
                <a:schemeClr val="tx1"/>
              </a:solidFill>
              <a:latin typeface="方正清楷 简" panose="02000500000000000000" charset="-122"/>
              <a:ea typeface="方正清楷 简" panose="02000500000000000000" charset="-122"/>
            </a:endParaRPr>
          </a:p>
          <a:p>
            <a:r>
              <a:rPr lang="en-US" altLang="zh-CN" sz="2400">
                <a:solidFill>
                  <a:schemeClr val="tx1"/>
                </a:solidFill>
                <a:latin typeface="方正清楷 简" panose="02000500000000000000" charset="-122"/>
                <a:ea typeface="方正清楷 简" panose="02000500000000000000" charset="-122"/>
              </a:rPr>
              <a:t>  for(int j=1;j&lt;=n;j++) { </a:t>
            </a:r>
            <a:endParaRPr lang="en-US" altLang="zh-CN" sz="2400">
              <a:solidFill>
                <a:schemeClr val="tx1"/>
              </a:solidFill>
              <a:latin typeface="方正清楷 简" panose="02000500000000000000" charset="-122"/>
              <a:ea typeface="方正清楷 简" panose="02000500000000000000" charset="-122"/>
            </a:endParaRPr>
          </a:p>
          <a:p>
            <a:r>
              <a:rPr lang="en-US" altLang="zh-CN" sz="2400">
                <a:solidFill>
                  <a:schemeClr val="tx1"/>
                </a:solidFill>
                <a:latin typeface="方正清楷 简" panose="02000500000000000000" charset="-122"/>
                <a:ea typeface="方正清楷 简" panose="02000500000000000000" charset="-122"/>
              </a:rPr>
              <a:t>   sum=sum+a[i};</a:t>
            </a:r>
            <a:endParaRPr lang="en-US" altLang="zh-CN" sz="2400">
              <a:solidFill>
                <a:schemeClr val="tx1"/>
              </a:solidFill>
              <a:latin typeface="方正清楷 简" panose="02000500000000000000" charset="-122"/>
              <a:ea typeface="方正清楷 简" panose="02000500000000000000" charset="-122"/>
            </a:endParaRPr>
          </a:p>
          <a:p>
            <a:r>
              <a:rPr lang="en-US" altLang="zh-CN" sz="2400">
                <a:solidFill>
                  <a:schemeClr val="tx1"/>
                </a:solidFill>
                <a:latin typeface="方正清楷 简" panose="02000500000000000000" charset="-122"/>
                <a:ea typeface="方正清楷 简" panose="02000500000000000000" charset="-122"/>
              </a:rPr>
              <a:t>  }</a:t>
            </a:r>
            <a:endParaRPr lang="en-US" altLang="zh-CN" sz="2400">
              <a:solidFill>
                <a:schemeClr val="tx1"/>
              </a:solidFill>
              <a:latin typeface="方正清楷 简" panose="02000500000000000000" charset="-122"/>
              <a:ea typeface="方正清楷 简" panose="02000500000000000000" charset="-122"/>
            </a:endParaRPr>
          </a:p>
          <a:p>
            <a:r>
              <a:rPr lang="en-US" altLang="zh-CN" sz="2400">
                <a:solidFill>
                  <a:schemeClr val="tx1"/>
                </a:solidFill>
                <a:latin typeface="方正清楷 简" panose="02000500000000000000" charset="-122"/>
                <a:ea typeface="方正清楷 简" panose="02000500000000000000" charset="-122"/>
              </a:rPr>
              <a:t>}</a:t>
            </a:r>
            <a:endParaRPr lang="en-US" altLang="zh-CN" sz="2400">
              <a:solidFill>
                <a:schemeClr val="tx1"/>
              </a:solidFill>
              <a:latin typeface="方正清楷 简" panose="02000500000000000000" charset="-122"/>
              <a:ea typeface="方正清楷 简" panose="020005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562735" y="4315460"/>
            <a:ext cx="3154045" cy="15684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tx1"/>
                </a:solidFill>
                <a:latin typeface="方正清楷 简" panose="02000500000000000000" charset="-122"/>
                <a:ea typeface="方正清楷 简" panose="02000500000000000000" charset="-122"/>
              </a:rPr>
              <a:t>for(int i=1;i&lt;=n;i++){</a:t>
            </a:r>
            <a:endParaRPr lang="en-US" altLang="zh-CN" sz="2400">
              <a:solidFill>
                <a:schemeClr val="tx1"/>
              </a:solidFill>
              <a:latin typeface="方正清楷 简" panose="02000500000000000000" charset="-122"/>
              <a:ea typeface="方正清楷 简" panose="02000500000000000000" charset="-122"/>
            </a:endParaRPr>
          </a:p>
          <a:p>
            <a:r>
              <a:rPr lang="en-US" altLang="zh-CN" sz="2400">
                <a:solidFill>
                  <a:schemeClr val="tx1"/>
                </a:solidFill>
                <a:latin typeface="方正清楷 简" panose="02000500000000000000" charset="-122"/>
                <a:ea typeface="方正清楷 简" panose="02000500000000000000" charset="-122"/>
              </a:rPr>
              <a:t>     sum=sum+a[i};</a:t>
            </a:r>
            <a:endParaRPr lang="en-US" altLang="zh-CN" sz="2400">
              <a:solidFill>
                <a:schemeClr val="tx1"/>
              </a:solidFill>
              <a:latin typeface="方正清楷 简" panose="02000500000000000000" charset="-122"/>
              <a:ea typeface="方正清楷 简" panose="02000500000000000000" charset="-122"/>
            </a:endParaRPr>
          </a:p>
          <a:p>
            <a:r>
              <a:rPr lang="en-US" altLang="zh-CN" sz="2400">
                <a:solidFill>
                  <a:schemeClr val="tx1"/>
                </a:solidFill>
                <a:latin typeface="方正清楷 简" panose="02000500000000000000" charset="-122"/>
                <a:ea typeface="方正清楷 简" panose="02000500000000000000" charset="-122"/>
              </a:rPr>
              <a:t>    </a:t>
            </a:r>
            <a:r>
              <a:rPr lang="en-US" altLang="zh-CN" sz="2400">
                <a:solidFill>
                  <a:schemeClr val="tx1"/>
                </a:solidFill>
                <a:latin typeface="方正清楷 简" panose="02000500000000000000" charset="-122"/>
                <a:ea typeface="方正清楷 简" panose="02000500000000000000" charset="-122"/>
                <a:sym typeface="+mn-ea"/>
              </a:rPr>
              <a:t>  sum=sum+a[i};</a:t>
            </a:r>
            <a:endParaRPr lang="en-US" altLang="zh-CN" sz="2400">
              <a:solidFill>
                <a:schemeClr val="tx1"/>
              </a:solidFill>
              <a:latin typeface="方正清楷 简" panose="02000500000000000000" charset="-122"/>
              <a:ea typeface="方正清楷 简" panose="02000500000000000000" charset="-122"/>
            </a:endParaRPr>
          </a:p>
          <a:p>
            <a:r>
              <a:rPr lang="en-US" altLang="zh-CN" sz="2400">
                <a:solidFill>
                  <a:schemeClr val="tx1"/>
                </a:solidFill>
                <a:latin typeface="方正清楷 简" panose="02000500000000000000" charset="-122"/>
                <a:ea typeface="方正清楷 简" panose="02000500000000000000" charset="-122"/>
              </a:rPr>
              <a:t>}</a:t>
            </a:r>
            <a:endParaRPr lang="en-US" altLang="zh-CN" sz="2400">
              <a:solidFill>
                <a:schemeClr val="tx1"/>
              </a:solidFill>
              <a:latin typeface="方正清楷 简" panose="02000500000000000000" charset="-122"/>
              <a:ea typeface="方正清楷 简" panose="02000500000000000000" charset="-122"/>
            </a:endParaRPr>
          </a:p>
        </p:txBody>
      </p:sp>
      <p:sp>
        <p:nvSpPr>
          <p:cNvPr id="34" name="右大括号 33"/>
          <p:cNvSpPr/>
          <p:nvPr/>
        </p:nvSpPr>
        <p:spPr>
          <a:xfrm>
            <a:off x="4716780" y="2737485"/>
            <a:ext cx="450850" cy="295846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562735" y="2456180"/>
            <a:ext cx="3154045" cy="1198880"/>
          </a:xfrm>
          <a:prstGeom prst="rect">
            <a:avLst/>
          </a:prstGeom>
          <a:noFill/>
          <a:ln>
            <a:solidFill>
              <a:srgbClr val="C8C8C8"/>
            </a:solidFill>
            <a:prstDash val="sysDash"/>
          </a:ln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tx1"/>
                </a:solidFill>
                <a:latin typeface="方正清楷 简" panose="02000500000000000000" charset="-122"/>
                <a:ea typeface="方正清楷 简" panose="02000500000000000000" charset="-122"/>
              </a:rPr>
              <a:t>for(int i=1;i&lt;=n;i++){</a:t>
            </a:r>
            <a:endParaRPr lang="en-US" altLang="zh-CN" sz="2400">
              <a:solidFill>
                <a:schemeClr val="tx1"/>
              </a:solidFill>
              <a:latin typeface="方正清楷 简" panose="02000500000000000000" charset="-122"/>
              <a:ea typeface="方正清楷 简" panose="02000500000000000000" charset="-122"/>
            </a:endParaRPr>
          </a:p>
          <a:p>
            <a:r>
              <a:rPr lang="en-US" altLang="zh-CN" sz="2400">
                <a:solidFill>
                  <a:schemeClr val="tx1"/>
                </a:solidFill>
                <a:latin typeface="方正清楷 简" panose="02000500000000000000" charset="-122"/>
                <a:ea typeface="方正清楷 简" panose="02000500000000000000" charset="-122"/>
              </a:rPr>
              <a:t>     sum=sum+a[i};</a:t>
            </a:r>
            <a:endParaRPr lang="en-US" altLang="zh-CN" sz="2400">
              <a:solidFill>
                <a:schemeClr val="tx1"/>
              </a:solidFill>
              <a:latin typeface="方正清楷 简" panose="02000500000000000000" charset="-122"/>
              <a:ea typeface="方正清楷 简" panose="02000500000000000000" charset="-122"/>
            </a:endParaRPr>
          </a:p>
          <a:p>
            <a:r>
              <a:rPr lang="en-US" altLang="zh-CN" sz="2400">
                <a:solidFill>
                  <a:schemeClr val="tx1"/>
                </a:solidFill>
                <a:latin typeface="方正清楷 简" panose="02000500000000000000" charset="-122"/>
                <a:ea typeface="方正清楷 简" panose="02000500000000000000" charset="-122"/>
              </a:rPr>
              <a:t>}</a:t>
            </a:r>
            <a:endParaRPr lang="en-US" altLang="zh-CN" sz="2400">
              <a:solidFill>
                <a:schemeClr val="tx1"/>
              </a:solidFill>
              <a:latin typeface="方正清楷 简" panose="02000500000000000000" charset="-122"/>
              <a:ea typeface="方正清楷 简" panose="02000500000000000000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327650" y="2456180"/>
            <a:ext cx="1413510" cy="3206115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vert="eaVert"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</a:t>
            </a:r>
            <a:r>
              <a:rPr lang="zh-CN" altLang="en-US" sz="2000" b="1"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楷 简" panose="02000500000000000000" charset="-122"/>
                <a:ea typeface="方正清楷 简" panose="02000500000000000000" charset="-122"/>
                <a:cs typeface="方正清楷 简" panose="02000500000000000000" charset="-122"/>
              </a:rPr>
              <a:t>两者当n的规模增大时的增长趋势相同，都是线性增长，</a:t>
            </a:r>
            <a:r>
              <a:rPr lang="zh-CN" altLang="en-US" sz="2000" b="1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楷 简" panose="02000500000000000000" charset="-122"/>
                <a:ea typeface="方正清楷 简" panose="02000500000000000000" charset="-122"/>
                <a:cs typeface="方正清楷 简" panose="02000500000000000000" charset="-122"/>
              </a:rPr>
              <a:t>与前面的系数无关</a:t>
            </a:r>
            <a:r>
              <a:rPr lang="zh-CN" altLang="en-US" sz="2000" b="1"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楷 简" panose="02000500000000000000" charset="-122"/>
                <a:ea typeface="方正清楷 简" panose="02000500000000000000" charset="-122"/>
                <a:cs typeface="方正清楷 简" panose="02000500000000000000" charset="-122"/>
              </a:rPr>
              <a:t>，所以</a:t>
            </a:r>
            <a:r>
              <a:rPr lang="en-US" altLang="zh-CN" sz="2000" b="1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楷 简" panose="02000500000000000000" charset="-122"/>
                <a:ea typeface="方正清楷 简" panose="02000500000000000000" charset="-122"/>
                <a:cs typeface="方正清楷 简" panose="02000500000000000000" charset="-122"/>
              </a:rPr>
              <a:t>O(n)</a:t>
            </a:r>
            <a:r>
              <a:rPr lang="zh-CN" altLang="en-US" sz="2000" b="1"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楷 简" panose="02000500000000000000" charset="-122"/>
                <a:ea typeface="方正清楷 简" panose="02000500000000000000" charset="-122"/>
                <a:cs typeface="方正清楷 简" panose="02000500000000000000" charset="-122"/>
              </a:rPr>
              <a:t>与</a:t>
            </a:r>
            <a:r>
              <a:rPr lang="en-US" altLang="zh-CN" sz="2000" b="1"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楷 简" panose="02000500000000000000" charset="-122"/>
                <a:ea typeface="方正清楷 简" panose="02000500000000000000" charset="-122"/>
                <a:cs typeface="方正清楷 简" panose="02000500000000000000" charset="-122"/>
              </a:rPr>
              <a:t>O</a:t>
            </a:r>
            <a:r>
              <a:rPr lang="zh-CN" altLang="en-US" sz="2000" b="1"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楷 简" panose="02000500000000000000" charset="-122"/>
                <a:ea typeface="方正清楷 简" panose="02000500000000000000" charset="-122"/>
                <a:cs typeface="方正清楷 简" panose="02000500000000000000" charset="-122"/>
              </a:rPr>
              <a:t>（</a:t>
            </a:r>
            <a:r>
              <a:rPr lang="en-US" altLang="zh-CN" sz="2000" b="1"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楷 简" panose="02000500000000000000" charset="-122"/>
                <a:ea typeface="方正清楷 简" panose="02000500000000000000" charset="-122"/>
                <a:cs typeface="方正清楷 简" panose="02000500000000000000" charset="-122"/>
              </a:rPr>
              <a:t>2n)</a:t>
            </a:r>
            <a:r>
              <a:rPr lang="zh-CN" altLang="en-US" sz="2000" b="1"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楷 简" panose="02000500000000000000" charset="-122"/>
                <a:ea typeface="方正清楷 简" panose="02000500000000000000" charset="-122"/>
                <a:cs typeface="方正清楷 简" panose="02000500000000000000" charset="-122"/>
              </a:rPr>
              <a:t>等价</a:t>
            </a:r>
            <a:endParaRPr lang="zh-CN" altLang="en-US" sz="2000" b="1"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清楷 简" panose="02000500000000000000" charset="-122"/>
              <a:ea typeface="方正清楷 简" panose="02000500000000000000" charset="-122"/>
              <a:cs typeface="方正清楷 简" panose="02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927850" y="4805680"/>
            <a:ext cx="3094990" cy="1198880"/>
            <a:chOff x="10868" y="6047"/>
            <a:chExt cx="4874" cy="1888"/>
          </a:xfrm>
        </p:grpSpPr>
        <p:sp>
          <p:nvSpPr>
            <p:cNvPr id="41" name="矩形 40"/>
            <p:cNvSpPr/>
            <p:nvPr/>
          </p:nvSpPr>
          <p:spPr>
            <a:xfrm>
              <a:off x="10868" y="6047"/>
              <a:ext cx="4875" cy="18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rtlCol="0" anchor="t">
              <a:spAutoFit/>
            </a:bodyPr>
            <a:p>
              <a:pPr algn="ctr"/>
              <a:r>
                <a:rPr lang="zh-CN" altLang="en-US" sz="24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一般的</a:t>
              </a:r>
              <a:r>
                <a:rPr lang="en-US" altLang="zh-CN" sz="24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OJ</a:t>
              </a:r>
              <a:r>
                <a:rPr lang="zh-CN" altLang="en-US" sz="24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系统，</a:t>
              </a:r>
              <a:endParaRPr lang="zh-CN" altLang="en-US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  <a:p>
              <a:pPr algn="ctr"/>
              <a:r>
                <a:rPr lang="en-US" altLang="zh-CN" sz="24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1</a:t>
              </a:r>
              <a:r>
                <a:rPr lang="zh-CN" altLang="en-US" sz="24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秒能承受的运算次数</a:t>
              </a:r>
              <a:endParaRPr lang="zh-CN" altLang="en-US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  <a:p>
              <a:pPr algn="ctr"/>
              <a:r>
                <a:rPr lang="zh-CN" altLang="en-US" sz="24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在</a:t>
              </a:r>
              <a:r>
                <a:rPr lang="en-US" altLang="zh-CN" sz="24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10   - - 10   </a:t>
              </a:r>
              <a:r>
                <a:rPr lang="zh-CN" altLang="en-US" sz="24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次</a:t>
              </a:r>
              <a:endParaRPr lang="zh-CN" altLang="en-US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4063" y="7071"/>
              <a:ext cx="528" cy="6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pPr algn="ctr"/>
              <a:r>
                <a:rPr lang="en-US" altLang="zh-CN" sz="2000" b="1">
                  <a:solidFill>
                    <a:schemeClr val="accent4"/>
                  </a:solidFill>
                  <a:effectLst/>
                </a:rPr>
                <a:t>8</a:t>
              </a:r>
              <a:endParaRPr lang="en-US" altLang="zh-CN" sz="2000" b="1">
                <a:solidFill>
                  <a:schemeClr val="accent4"/>
                </a:solidFill>
                <a:effectLst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2636" y="7113"/>
              <a:ext cx="488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pPr algn="ctr"/>
              <a:r>
                <a:rPr lang="en-US" altLang="zh-CN" b="1">
                  <a:solidFill>
                    <a:schemeClr val="accent4"/>
                  </a:solidFill>
                  <a:effectLst/>
                </a:rPr>
                <a:t>7</a:t>
              </a:r>
              <a:endParaRPr lang="en-US" altLang="zh-CN" b="1">
                <a:solidFill>
                  <a:schemeClr val="accent4"/>
                </a:solidFill>
                <a:effectLst/>
              </a:endParaRPr>
            </a:p>
          </p:txBody>
        </p:sp>
      </p:grpSp>
      <p:pic>
        <p:nvPicPr>
          <p:cNvPr id="3" name="图片 2" descr="tim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71572" t="58251" b="2986"/>
          <a:stretch>
            <a:fillRect/>
          </a:stretch>
        </p:blipFill>
        <p:spPr>
          <a:xfrm>
            <a:off x="9683750" y="1985010"/>
            <a:ext cx="2859405" cy="3898900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7242175" y="3263265"/>
            <a:ext cx="2781300" cy="955675"/>
            <a:chOff x="11453" y="6910"/>
            <a:chExt cx="4380" cy="1505"/>
          </a:xfrm>
        </p:grpSpPr>
        <p:sp>
          <p:nvSpPr>
            <p:cNvPr id="37" name="矩形 36"/>
            <p:cNvSpPr/>
            <p:nvPr/>
          </p:nvSpPr>
          <p:spPr>
            <a:xfrm>
              <a:off x="11453" y="6915"/>
              <a:ext cx="4381" cy="150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p>
              <a:pPr algn="ctr"/>
              <a:r>
                <a:rPr lang="en-US" altLang="zh-CN" sz="28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楷 简" panose="02000500000000000000" charset="-122"/>
                  <a:ea typeface="方正清楷 简" panose="02000500000000000000" charset="-122"/>
                  <a:cs typeface="方正清楷 简" panose="02000500000000000000" charset="-122"/>
                </a:rPr>
                <a:t> n </a:t>
              </a:r>
              <a:r>
                <a:rPr lang="zh-CN" altLang="en-US" sz="28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楷 简" panose="02000500000000000000" charset="-122"/>
                  <a:ea typeface="方正清楷 简" panose="02000500000000000000" charset="-122"/>
                  <a:cs typeface="方正清楷 简" panose="02000500000000000000" charset="-122"/>
                </a:rPr>
                <a:t>次基本运算</a:t>
              </a:r>
              <a:endPara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楷 简" panose="02000500000000000000" charset="-122"/>
                <a:ea typeface="方正清楷 简" panose="02000500000000000000" charset="-122"/>
                <a:cs typeface="方正清楷 简" panose="02000500000000000000" charset="-122"/>
              </a:endParaRPr>
            </a:p>
            <a:p>
              <a:pPr algn="ctr"/>
              <a:r>
                <a:rPr lang="zh-CN" altLang="en-US" sz="28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楷 简" panose="02000500000000000000" charset="-122"/>
                  <a:ea typeface="方正清楷 简" panose="02000500000000000000" charset="-122"/>
                  <a:cs typeface="方正清楷 简" panose="02000500000000000000" charset="-122"/>
                </a:rPr>
                <a:t>时间复杂度</a:t>
              </a:r>
              <a:r>
                <a:rPr lang="en-US" altLang="zh-CN" sz="28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楷 简" panose="02000500000000000000" charset="-122"/>
                  <a:ea typeface="方正清楷 简" panose="02000500000000000000" charset="-122"/>
                  <a:cs typeface="方正清楷 简" panose="02000500000000000000" charset="-122"/>
                </a:rPr>
                <a:t>O(n )</a:t>
              </a:r>
              <a:endPara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楷 简" panose="02000500000000000000" charset="-122"/>
                <a:ea typeface="方正清楷 简" panose="02000500000000000000" charset="-122"/>
                <a:cs typeface="方正清楷 简" panose="02000500000000000000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5104" y="7466"/>
              <a:ext cx="692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en-US" altLang="zh-CN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2</a:t>
              </a:r>
              <a:endPara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2226" y="6910"/>
              <a:ext cx="692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en-US" altLang="zh-CN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2</a:t>
              </a:r>
              <a:endPara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4" grpId="0" bldLvl="0" animBg="1"/>
      <p:bldP spid="35" grpId="0" bldLvl="0" animBg="1"/>
      <p:bldP spid="26" grpId="0" bldLvl="0" animBg="1"/>
      <p:bldP spid="30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95655" y="111506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997" y="2226"/>
              <a:ext cx="3662" cy="7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4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空间复杂度计算</a:t>
              </a:r>
              <a:endParaRPr lang="zh-CN" altLang="en-US" sz="2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23" name="圆角矩形 22"/>
          <p:cNvSpPr/>
          <p:nvPr/>
        </p:nvSpPr>
        <p:spPr>
          <a:xfrm>
            <a:off x="1163320" y="1985010"/>
            <a:ext cx="9210040" cy="4463415"/>
          </a:xfrm>
          <a:prstGeom prst="round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tim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71572" t="58251" b="2986"/>
          <a:stretch>
            <a:fillRect/>
          </a:stretch>
        </p:blipFill>
        <p:spPr>
          <a:xfrm>
            <a:off x="9683750" y="1985010"/>
            <a:ext cx="2859405" cy="389890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328670" y="2610485"/>
            <a:ext cx="6038850" cy="953135"/>
            <a:chOff x="1318" y="6025"/>
            <a:chExt cx="13669" cy="1501"/>
          </a:xfrm>
        </p:grpSpPr>
        <p:sp>
          <p:nvSpPr>
            <p:cNvPr id="2" name="矩形 1"/>
            <p:cNvSpPr/>
            <p:nvPr/>
          </p:nvSpPr>
          <p:spPr>
            <a:xfrm>
              <a:off x="1318" y="6025"/>
              <a:ext cx="13669" cy="15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p>
              <a:pPr algn="l"/>
              <a:r>
                <a:rPr lang="zh-CN" altLang="en-US" sz="28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一般</a:t>
              </a:r>
              <a:r>
                <a:rPr lang="zh-CN" sz="28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来说空间足够使用，只要不开好几个</a:t>
              </a:r>
              <a:r>
                <a:rPr lang="en-US" altLang="zh-CN" sz="28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10</a:t>
              </a:r>
              <a:r>
                <a:rPr lang="en-US" altLang="zh-CN" sz="24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   </a:t>
              </a:r>
              <a:r>
                <a:rPr lang="zh-CN" altLang="en-US" sz="28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以上的数组即可。</a:t>
              </a:r>
              <a:endParaRPr lang="zh-CN" altLang="en-US" sz="2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415" y="6560"/>
              <a:ext cx="1817" cy="8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pPr algn="ctr"/>
              <a:r>
                <a:rPr lang="en-US" altLang="zh-CN" sz="2800" b="1">
                  <a:solidFill>
                    <a:schemeClr val="accent4"/>
                  </a:solidFill>
                  <a:effectLst/>
                </a:rPr>
                <a:t>7</a:t>
              </a:r>
              <a:endParaRPr lang="en-US" altLang="zh-CN" sz="2800" b="1">
                <a:solidFill>
                  <a:schemeClr val="accent4"/>
                </a:solidFill>
                <a:effectLst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3150235" y="3712845"/>
            <a:ext cx="4199255" cy="9531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楷 简" panose="02000500000000000000" charset="-122"/>
                <a:ea typeface="方正清楷 简" panose="02000500000000000000" charset="-122"/>
                <a:cs typeface="方正清楷 简" panose="02000500000000000000" charset="-122"/>
              </a:rPr>
              <a:t>例：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楷 简" panose="02000500000000000000" charset="-122"/>
                <a:ea typeface="方正清楷 简" panose="02000500000000000000" charset="-122"/>
                <a:cs typeface="方正清楷 简" panose="02000500000000000000" charset="-122"/>
              </a:rPr>
              <a:t>int a[100000000];</a:t>
            </a:r>
            <a:endParaRPr lang="en-US" alt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清楷 简" panose="02000500000000000000" charset="-122"/>
              <a:ea typeface="方正清楷 简" panose="02000500000000000000" charset="-122"/>
              <a:cs typeface="方正清楷 简" panose="02000500000000000000" charset="-122"/>
            </a:endParaRPr>
          </a:p>
          <a:p>
            <a:pPr algn="ctr"/>
            <a:r>
              <a:rPr 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楷 简" panose="02000500000000000000" charset="-122"/>
                <a:ea typeface="方正清楷 简" panose="02000500000000000000" charset="-122"/>
                <a:cs typeface="方正清楷 简" panose="02000500000000000000" charset="-122"/>
              </a:rPr>
              <a:t>       </a:t>
            </a:r>
            <a:r>
              <a:rPr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楷 简" panose="02000500000000000000" charset="-122"/>
                <a:ea typeface="方正清楷 简" panose="02000500000000000000" charset="-122"/>
                <a:cs typeface="方正清楷 简" panose="02000500000000000000" charset="-122"/>
              </a:rPr>
              <a:t>int a[10000][10000];</a:t>
            </a:r>
            <a:endParaRPr lang="en-US" alt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清楷 简" panose="02000500000000000000" charset="-122"/>
              <a:ea typeface="方正清楷 简" panose="02000500000000000000" charset="-122"/>
              <a:cs typeface="方正清楷 简" panose="020005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4790" y="4956810"/>
            <a:ext cx="7166610" cy="1076325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100000000*4/1024/1024≈381MB</a:t>
            </a:r>
            <a:r>
              <a:rPr lang="zh-CN" altLang="en-US" sz="360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×</a:t>
            </a:r>
            <a:endParaRPr lang="en-US" altLang="zh-CN" sz="2800">
              <a:solidFill>
                <a:schemeClr val="tx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80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10000000*4/1024/1024</a:t>
            </a:r>
            <a:r>
              <a:rPr lang="en-US" altLang="zh-CN" sz="280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≈38.1MB </a:t>
            </a:r>
            <a:r>
              <a:rPr lang="en-US" altLang="zh-CN" sz="2800" b="1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√</a:t>
            </a:r>
            <a:endParaRPr lang="en-US" altLang="zh-CN" sz="2800" b="1"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横着-4_复制_横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6257925" y="3942080"/>
            <a:ext cx="5132070" cy="261429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11200" y="1943100"/>
            <a:ext cx="10707370" cy="485330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>
              <a:lnSpc>
                <a:spcPct val="120000"/>
              </a:lnSpc>
            </a:pPr>
            <a:endParaRPr sz="3200" b="1">
              <a:solidFill>
                <a:srgbClr val="C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algn="l">
              <a:lnSpc>
                <a:spcPct val="100000"/>
              </a:lnSpc>
            </a:pPr>
            <a:r>
              <a:rPr lang="zh-CN" sz="2400" b="1">
                <a:solidFill>
                  <a:schemeClr val="tx1"/>
                </a:solidFill>
                <a:sym typeface="+mn-ea"/>
              </a:rPr>
              <a:t>【问题描述】</a:t>
            </a:r>
            <a:r>
              <a:rPr lang="zh-CN" sz="2000">
                <a:solidFill>
                  <a:schemeClr val="tx1"/>
                </a:solidFill>
                <a:sym typeface="+mn-ea"/>
              </a:rPr>
              <a:t> </a:t>
            </a:r>
            <a:endParaRPr lang="zh-CN" sz="2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sz="2000">
                <a:solidFill>
                  <a:schemeClr val="tx1"/>
                </a:solidFill>
                <a:sym typeface="+mn-ea"/>
              </a:rPr>
              <a:t>  　有一个叫高斯的小朋友，他对数字特别感兴趣。他发现有些数字，正过来读和反过来读都是一样的。无论摆在他面前有多少数字，他都能迅速地找到在他眼里显得有点顽皮的回文数。请你编程模拟高斯找回文数这个过程。</a:t>
            </a:r>
            <a:endParaRPr lang="zh-CN" sz="200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2400" b="1">
                <a:solidFill>
                  <a:schemeClr val="tx1"/>
                </a:solidFill>
                <a:sym typeface="+mn-ea"/>
              </a:rPr>
              <a:t>【输入描述】</a:t>
            </a:r>
            <a:r>
              <a:rPr lang="zh-CN" sz="2000">
                <a:solidFill>
                  <a:schemeClr val="tx1"/>
                </a:solidFill>
                <a:sym typeface="+mn-ea"/>
              </a:rPr>
              <a:t> </a:t>
            </a:r>
            <a:endParaRPr lang="zh-CN" sz="2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sz="2000">
                <a:solidFill>
                  <a:schemeClr val="tx1"/>
                </a:solidFill>
                <a:sym typeface="+mn-ea"/>
              </a:rPr>
              <a:t> 　若干个数，长度不超过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18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位</a:t>
            </a:r>
            <a:r>
              <a:rPr lang="zh-CN" sz="2000">
                <a:solidFill>
                  <a:schemeClr val="tx1"/>
                </a:solidFill>
                <a:sym typeface="+mn-ea"/>
              </a:rPr>
              <a:t>。</a:t>
            </a:r>
            <a:endParaRPr lang="zh-CN" sz="2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sz="2400" b="1">
                <a:solidFill>
                  <a:schemeClr val="tx1"/>
                </a:solidFill>
                <a:sym typeface="+mn-ea"/>
              </a:rPr>
              <a:t>【输出描述</a:t>
            </a:r>
            <a:r>
              <a:rPr lang="zh-CN" sz="2000">
                <a:solidFill>
                  <a:schemeClr val="tx1"/>
                </a:solidFill>
                <a:sym typeface="+mn-ea"/>
              </a:rPr>
              <a:t>】 </a:t>
            </a:r>
            <a:endParaRPr lang="zh-CN" sz="2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sz="2000">
                <a:solidFill>
                  <a:schemeClr val="tx1"/>
                </a:solidFill>
                <a:sym typeface="+mn-ea"/>
              </a:rPr>
              <a:t>　若是回文数，将该数单独一行输出。</a:t>
            </a:r>
            <a:endParaRPr lang="zh-CN" sz="2000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2000">
                <a:solidFill>
                  <a:schemeClr val="tx1"/>
                </a:solidFill>
                <a:sym typeface="+mn-ea"/>
              </a:rPr>
              <a:t>【</a:t>
            </a:r>
            <a:r>
              <a:rPr lang="zh-CN" sz="2400" b="1">
                <a:solidFill>
                  <a:schemeClr val="tx1"/>
                </a:solidFill>
                <a:sym typeface="+mn-ea"/>
              </a:rPr>
              <a:t>输入样例】 </a:t>
            </a:r>
            <a:endParaRPr lang="zh-CN" sz="2400" b="1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2400">
                <a:solidFill>
                  <a:schemeClr val="tx1"/>
                </a:solidFill>
                <a:sym typeface="+mn-ea"/>
              </a:rPr>
              <a:t>   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121 123 3456 7887 98998999899889 7657</a:t>
            </a:r>
            <a:endParaRPr lang="zh-CN" sz="2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zh-CN" sz="2000">
                <a:solidFill>
                  <a:schemeClr val="tx1"/>
                </a:solidFill>
                <a:sym typeface="+mn-ea"/>
              </a:rPr>
              <a:t>【</a:t>
            </a:r>
            <a:r>
              <a:rPr lang="zh-CN" sz="2400" b="1">
                <a:solidFill>
                  <a:schemeClr val="tx1"/>
                </a:solidFill>
                <a:sym typeface="+mn-ea"/>
              </a:rPr>
              <a:t>输出样例】 </a:t>
            </a:r>
            <a:endParaRPr lang="zh-CN" sz="2400" b="1">
              <a:solidFill>
                <a:schemeClr val="tx1"/>
              </a:solidFill>
              <a:sym typeface="+mn-ea"/>
            </a:endParaRPr>
          </a:p>
          <a:p>
            <a:pPr algn="l">
              <a:lnSpc>
                <a:spcPct val="100000"/>
              </a:lnSpc>
            </a:pPr>
            <a:r>
              <a:rPr lang="zh-CN" sz="2000">
                <a:solidFill>
                  <a:schemeClr val="tx1"/>
                </a:solidFill>
              </a:rPr>
              <a:t>   </a:t>
            </a:r>
            <a:r>
              <a:rPr lang="en-US" altLang="zh-CN" sz="2000">
                <a:solidFill>
                  <a:schemeClr val="tx1"/>
                </a:solidFill>
              </a:rPr>
              <a:t>121 </a:t>
            </a:r>
            <a:endParaRPr lang="en-US" altLang="zh-CN" sz="2000">
              <a:solidFill>
                <a:schemeClr val="tx1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altLang="zh-CN" sz="2000">
                <a:solidFill>
                  <a:schemeClr val="tx1"/>
                </a:solidFill>
              </a:rPr>
              <a:t>   7887</a:t>
            </a:r>
            <a:endParaRPr lang="zh-CN" sz="2400"/>
          </a:p>
          <a:p>
            <a:pPr algn="l">
              <a:lnSpc>
                <a:spcPct val="120000"/>
              </a:lnSpc>
            </a:pPr>
            <a:r>
              <a:rPr lang="zh-CN"/>
              <a:t>   </a:t>
            </a:r>
            <a:r>
              <a:rPr lang="en-US">
                <a:sym typeface="+mn-ea"/>
              </a:rPr>
              <a:t>                   </a:t>
            </a:r>
            <a:endParaRPr lang="zh-CN"/>
          </a:p>
        </p:txBody>
      </p:sp>
      <p:grpSp>
        <p:nvGrpSpPr>
          <p:cNvPr id="2" name="组合 1"/>
          <p:cNvGrpSpPr/>
          <p:nvPr/>
        </p:nvGrpSpPr>
        <p:grpSpPr>
          <a:xfrm>
            <a:off x="711200" y="1297305"/>
            <a:ext cx="3416935" cy="678815"/>
            <a:chOff x="1119" y="2226"/>
            <a:chExt cx="5381" cy="1069"/>
          </a:xfrm>
        </p:grpSpPr>
        <p:sp>
          <p:nvSpPr>
            <p:cNvPr id="3" name="平行四边形 2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770" y="2226"/>
              <a:ext cx="4146" cy="91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sz="32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顽皮的回文数</a:t>
              </a:r>
              <a:endParaRPr lang="zh-CN" sz="32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0565" y="117348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>
              <p:custDataLst>
                <p:tags r:id="rId1"/>
              </p:custDataLst>
            </p:nvPr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2"/>
              </p:custDataLst>
            </p:nvPr>
          </p:nvSpPr>
          <p:spPr>
            <a:xfrm>
              <a:off x="2293" y="2226"/>
              <a:ext cx="3103" cy="82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8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代码一分享</a:t>
              </a:r>
              <a:endParaRPr lang="zh-CN" altLang="en-US" sz="2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79475" y="1921510"/>
            <a:ext cx="7122160" cy="4523105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0455" y="1921510"/>
            <a:ext cx="690118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zh-CN" altLang="en-US" sz="2000"/>
              <a:t>#include&lt;bits/stdc++.h&gt;</a:t>
            </a:r>
            <a:endParaRPr lang="zh-CN" altLang="en-US" sz="2000"/>
          </a:p>
          <a:p>
            <a:pPr>
              <a:lnSpc>
                <a:spcPct val="90000"/>
              </a:lnSpc>
            </a:pPr>
            <a:r>
              <a:rPr lang="zh-CN" altLang="en-US" sz="2000"/>
              <a:t>using namespace std;</a:t>
            </a:r>
            <a:endParaRPr lang="zh-CN" altLang="en-US" sz="2000"/>
          </a:p>
          <a:p>
            <a:pPr>
              <a:lnSpc>
                <a:spcPct val="90000"/>
              </a:lnSpc>
            </a:pPr>
            <a:r>
              <a:rPr lang="zh-CN" altLang="en-US" sz="2000"/>
              <a:t>int main() {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	</a:t>
            </a: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return 0;</a:t>
            </a:r>
            <a:endParaRPr lang="zh-CN" altLang="en-US" sz="2000"/>
          </a:p>
          <a:p>
            <a:pPr>
              <a:lnSpc>
                <a:spcPct val="110000"/>
              </a:lnSpc>
            </a:pPr>
            <a:r>
              <a:rPr lang="zh-CN" altLang="en-US" sz="2000"/>
              <a:t>}</a:t>
            </a:r>
            <a:endParaRPr lang="zh-CN" altLang="en-US" sz="2000"/>
          </a:p>
          <a:p>
            <a:pPr>
              <a:lnSpc>
                <a:spcPct val="110000"/>
              </a:lnSpc>
            </a:pPr>
            <a:endParaRPr lang="zh-CN" altLang="en-US" sz="2000"/>
          </a:p>
          <a:p>
            <a:pPr>
              <a:lnSpc>
                <a:spcPct val="110000"/>
              </a:lnSpc>
            </a:pP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350010" y="2768600"/>
            <a:ext cx="6468745" cy="3046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80000"/>
              </a:lnSpc>
            </a:pPr>
            <a:r>
              <a:rPr lang="zh-CN" altLang="en-US" sz="2000"/>
              <a:t>long long datax,datay;</a:t>
            </a:r>
            <a:endParaRPr lang="zh-CN" altLang="en-US" sz="2000"/>
          </a:p>
          <a:p>
            <a:pPr>
              <a:lnSpc>
                <a:spcPct val="80000"/>
              </a:lnSpc>
            </a:pPr>
            <a:r>
              <a:rPr lang="zh-CN" altLang="en-US" sz="2000"/>
              <a:t>long long x,y;</a:t>
            </a:r>
            <a:endParaRPr lang="zh-CN" altLang="en-US" sz="2000"/>
          </a:p>
          <a:p>
            <a:pPr>
              <a:lnSpc>
                <a:spcPct val="80000"/>
              </a:lnSpc>
            </a:pPr>
            <a:r>
              <a:rPr lang="zh-CN" altLang="en-US" sz="2000"/>
              <a:t>while(cin&gt;&gt;datax) {</a:t>
            </a:r>
            <a:endParaRPr lang="zh-CN" altLang="en-US" sz="2000"/>
          </a:p>
          <a:p>
            <a:pPr>
              <a:lnSpc>
                <a:spcPct val="80000"/>
              </a:lnSpc>
            </a:pPr>
            <a:r>
              <a:rPr lang="zh-CN" altLang="en-US" sz="2000"/>
              <a:t>	x=datax;</a:t>
            </a:r>
            <a:endParaRPr lang="zh-CN" altLang="en-US" sz="2000"/>
          </a:p>
          <a:p>
            <a:pPr>
              <a:lnSpc>
                <a:spcPct val="80000"/>
              </a:lnSpc>
            </a:pPr>
            <a:r>
              <a:rPr lang="zh-CN" altLang="en-US" sz="2000"/>
              <a:t>	datay=0;</a:t>
            </a:r>
            <a:endParaRPr lang="zh-CN" altLang="en-US" sz="2000"/>
          </a:p>
          <a:p>
            <a:pPr>
              <a:lnSpc>
                <a:spcPct val="80000"/>
              </a:lnSpc>
            </a:pPr>
            <a:r>
              <a:rPr lang="zh-CN" altLang="en-US" sz="2000"/>
              <a:t>	while(x!=0) {</a:t>
            </a:r>
            <a:endParaRPr lang="zh-CN" altLang="en-US" sz="2000"/>
          </a:p>
          <a:p>
            <a:pPr>
              <a:lnSpc>
                <a:spcPct val="80000"/>
              </a:lnSpc>
            </a:pPr>
            <a:r>
              <a:rPr lang="zh-CN" altLang="en-US" sz="2000"/>
              <a:t>	　　y=x%10;</a:t>
            </a:r>
            <a:endParaRPr lang="zh-CN" altLang="en-US" sz="2000"/>
          </a:p>
          <a:p>
            <a:pPr>
              <a:lnSpc>
                <a:spcPct val="80000"/>
              </a:lnSpc>
            </a:pPr>
            <a:r>
              <a:rPr lang="zh-CN" altLang="en-US" sz="2000"/>
              <a:t>	       datay=datay*10+y;</a:t>
            </a:r>
            <a:endParaRPr lang="zh-CN" altLang="en-US" sz="2000"/>
          </a:p>
          <a:p>
            <a:pPr>
              <a:lnSpc>
                <a:spcPct val="80000"/>
              </a:lnSpc>
            </a:pPr>
            <a:r>
              <a:rPr lang="zh-CN" altLang="en-US" sz="2000"/>
              <a:t>	       x=x/10;</a:t>
            </a:r>
            <a:endParaRPr lang="zh-CN" altLang="en-US" sz="2000"/>
          </a:p>
          <a:p>
            <a:pPr>
              <a:lnSpc>
                <a:spcPct val="80000"/>
              </a:lnSpc>
            </a:pPr>
            <a:r>
              <a:rPr lang="zh-CN" altLang="en-US" sz="2000"/>
              <a:t>	  }</a:t>
            </a:r>
            <a:endParaRPr lang="zh-CN" altLang="en-US" sz="2000"/>
          </a:p>
          <a:p>
            <a:pPr>
              <a:lnSpc>
                <a:spcPct val="80000"/>
              </a:lnSpc>
            </a:pPr>
            <a:r>
              <a:rPr lang="zh-CN" altLang="en-US" sz="2000"/>
              <a:t>	if(datay==datax) cout&lt;&lt;datax&lt;&lt;endl;</a:t>
            </a:r>
            <a:endParaRPr lang="zh-CN" altLang="en-US" sz="2000"/>
          </a:p>
          <a:p>
            <a:pPr>
              <a:lnSpc>
                <a:spcPct val="80000"/>
              </a:lnSpc>
            </a:pPr>
            <a:r>
              <a:rPr lang="zh-CN" altLang="en-US" sz="2000"/>
              <a:t>}</a:t>
            </a:r>
            <a:endParaRPr lang="zh-CN" altLang="en-US" sz="2000"/>
          </a:p>
        </p:txBody>
      </p:sp>
      <p:sp>
        <p:nvSpPr>
          <p:cNvPr id="27" name="圆角矩形 26"/>
          <p:cNvSpPr/>
          <p:nvPr/>
        </p:nvSpPr>
        <p:spPr>
          <a:xfrm>
            <a:off x="8125460" y="2005330"/>
            <a:ext cx="3432175" cy="448183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sz="2400" b="1">
              <a:solidFill>
                <a:schemeClr val="accent2"/>
              </a:solidFill>
            </a:endParaRPr>
          </a:p>
          <a:p>
            <a:pPr algn="l"/>
            <a:r>
              <a:rPr lang="zh-CN" altLang="en-US" sz="2800" b="1">
                <a:solidFill>
                  <a:schemeClr val="accent2"/>
                </a:solidFill>
              </a:rPr>
              <a:t>小提示：</a:t>
            </a:r>
            <a:endParaRPr lang="zh-CN" altLang="en-US" sz="2000" b="1">
              <a:solidFill>
                <a:schemeClr val="accent2"/>
              </a:solidFill>
            </a:endParaRPr>
          </a:p>
          <a:p>
            <a:pPr marL="285750" indent="-285750" algn="l">
              <a:lnSpc>
                <a:spcPct val="180000"/>
              </a:lnSpc>
              <a:buFont typeface="Wingdings" panose="05000000000000000000" charset="0"/>
              <a:buChar char="u"/>
            </a:pPr>
            <a:r>
              <a:rPr lang="zh-CN" altLang="zh-CN" sz="20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如果数据超过</a:t>
            </a:r>
            <a:r>
              <a:rPr lang="en-US" altLang="zh-CN" sz="20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18</a:t>
            </a:r>
            <a:r>
              <a:rPr lang="zh-CN" altLang="en-US" sz="20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位，程序会有什么缺陷？</a:t>
            </a:r>
            <a:endParaRPr lang="zh-CN" altLang="en-US" sz="20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 algn="l">
              <a:lnSpc>
                <a:spcPct val="180000"/>
              </a:lnSpc>
              <a:buFont typeface="Wingdings" panose="05000000000000000000" charset="0"/>
              <a:buChar char="u"/>
            </a:pPr>
            <a:r>
              <a:rPr lang="zh-CN" altLang="en-US" sz="20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能找到</a:t>
            </a:r>
            <a:r>
              <a:rPr lang="en-US" altLang="zh-CN" sz="20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“</a:t>
            </a:r>
            <a:r>
              <a:rPr lang="zh-CN" altLang="en-US" sz="20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数的分离</a:t>
            </a:r>
            <a:r>
              <a:rPr lang="en-US" altLang="zh-CN" sz="20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”</a:t>
            </a:r>
            <a:r>
              <a:rPr lang="zh-CN" altLang="en-US" sz="20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所在的代码段吗？</a:t>
            </a:r>
            <a:endParaRPr lang="zh-CN" altLang="en-US" sz="20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 algn="l">
              <a:lnSpc>
                <a:spcPct val="180000"/>
              </a:lnSpc>
              <a:buFont typeface="Wingdings" panose="05000000000000000000" charset="0"/>
              <a:buChar char="u"/>
            </a:pPr>
            <a:r>
              <a:rPr lang="zh-CN" altLang="en-US" sz="20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如果</a:t>
            </a:r>
            <a:r>
              <a:rPr lang="en-US" altLang="zh-CN" sz="20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x</a:t>
            </a:r>
            <a:r>
              <a:rPr lang="zh-CN" altLang="en-US" sz="20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与</a:t>
            </a:r>
            <a:r>
              <a:rPr lang="en-US" altLang="zh-CN" sz="20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datey</a:t>
            </a:r>
            <a:r>
              <a:rPr lang="zh-CN" altLang="en-US" sz="20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不赋初始值会产生什么问题？</a:t>
            </a:r>
            <a:endParaRPr lang="zh-CN" altLang="en-US" sz="20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0" algn="l">
              <a:lnSpc>
                <a:spcPct val="130000"/>
              </a:lnSpc>
              <a:buFont typeface="Wingdings" panose="05000000000000000000" charset="0"/>
              <a:buNone/>
            </a:pPr>
            <a:endParaRPr lang="zh-CN" altLang="en-US" sz="20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 bldLvl="0" animBg="1"/>
      <p:bldP spid="4" grpId="0"/>
      <p:bldP spid="27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0565" y="117348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>
              <p:custDataLst>
                <p:tags r:id="rId1"/>
              </p:custDataLst>
            </p:nvPr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2"/>
              </p:custDataLst>
            </p:nvPr>
          </p:nvSpPr>
          <p:spPr>
            <a:xfrm>
              <a:off x="2294" y="2226"/>
              <a:ext cx="3103" cy="82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8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代码二分享</a:t>
              </a:r>
              <a:endParaRPr lang="zh-CN" altLang="en-US" sz="2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79475" y="1921510"/>
            <a:ext cx="7122160" cy="4523105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0455" y="1921510"/>
            <a:ext cx="690118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zh-CN" altLang="en-US" sz="2000"/>
              <a:t>#include&lt;bits/stdc++.h&gt;</a:t>
            </a:r>
            <a:endParaRPr lang="zh-CN" altLang="en-US" sz="2000"/>
          </a:p>
          <a:p>
            <a:pPr>
              <a:lnSpc>
                <a:spcPct val="90000"/>
              </a:lnSpc>
            </a:pPr>
            <a:r>
              <a:rPr lang="zh-CN" altLang="en-US" sz="2000"/>
              <a:t>using namespace std;</a:t>
            </a:r>
            <a:endParaRPr lang="zh-CN" altLang="en-US" sz="2000"/>
          </a:p>
          <a:p>
            <a:pPr>
              <a:lnSpc>
                <a:spcPct val="90000"/>
              </a:lnSpc>
            </a:pPr>
            <a:r>
              <a:rPr lang="zh-CN" altLang="en-US" sz="2000"/>
              <a:t>int main() {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	</a:t>
            </a: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return 0;</a:t>
            </a:r>
            <a:endParaRPr lang="zh-CN" altLang="en-US" sz="2000"/>
          </a:p>
          <a:p>
            <a:pPr>
              <a:lnSpc>
                <a:spcPct val="110000"/>
              </a:lnSpc>
            </a:pPr>
            <a:r>
              <a:rPr lang="zh-CN" altLang="en-US" sz="2000"/>
              <a:t>}</a:t>
            </a:r>
            <a:endParaRPr lang="zh-CN" altLang="en-US" sz="2000"/>
          </a:p>
          <a:p>
            <a:pPr>
              <a:lnSpc>
                <a:spcPct val="110000"/>
              </a:lnSpc>
            </a:pPr>
            <a:endParaRPr lang="zh-CN" altLang="en-US" sz="2000"/>
          </a:p>
          <a:p>
            <a:pPr>
              <a:lnSpc>
                <a:spcPct val="110000"/>
              </a:lnSpc>
            </a:pP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350010" y="2768600"/>
            <a:ext cx="6468745" cy="3046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80000"/>
              </a:lnSpc>
            </a:pPr>
            <a:r>
              <a:rPr lang="zh-CN" altLang="en-US" sz="2000"/>
              <a:t>string x;</a:t>
            </a:r>
            <a:endParaRPr lang="zh-CN" altLang="en-US" sz="2000"/>
          </a:p>
          <a:p>
            <a:pPr>
              <a:lnSpc>
                <a:spcPct val="80000"/>
              </a:lnSpc>
            </a:pPr>
            <a:r>
              <a:rPr lang="zh-CN" altLang="en-US" sz="2000"/>
              <a:t>bool flag;</a:t>
            </a:r>
            <a:endParaRPr lang="zh-CN" altLang="en-US" sz="2000"/>
          </a:p>
          <a:p>
            <a:pPr>
              <a:lnSpc>
                <a:spcPct val="80000"/>
              </a:lnSpc>
            </a:pPr>
            <a:r>
              <a:rPr lang="zh-CN" altLang="en-US" sz="2000"/>
              <a:t>while(cin&gt;&gt;x) {</a:t>
            </a:r>
            <a:endParaRPr lang="zh-CN" altLang="en-US" sz="2000"/>
          </a:p>
          <a:p>
            <a:pPr>
              <a:lnSpc>
                <a:spcPct val="80000"/>
              </a:lnSpc>
            </a:pPr>
            <a:r>
              <a:rPr lang="zh-CN" altLang="en-US" sz="2000"/>
              <a:t>　　flag=0;</a:t>
            </a:r>
            <a:endParaRPr lang="zh-CN" altLang="en-US" sz="2000"/>
          </a:p>
          <a:p>
            <a:pPr>
              <a:lnSpc>
                <a:spcPct val="80000"/>
              </a:lnSpc>
            </a:pPr>
            <a:r>
              <a:rPr lang="zh-CN" altLang="en-US" sz="2000"/>
              <a:t>　　for(int i=0,j=x.size()-1; i&lt;x.size()/2; i++,j--) {</a:t>
            </a:r>
            <a:endParaRPr lang="zh-CN" altLang="en-US" sz="2000"/>
          </a:p>
          <a:p>
            <a:pPr>
              <a:lnSpc>
                <a:spcPct val="80000"/>
              </a:lnSpc>
            </a:pPr>
            <a:r>
              <a:rPr lang="zh-CN" altLang="en-US" sz="2000"/>
              <a:t>	if(x[i]!=x[j]) {</a:t>
            </a:r>
            <a:endParaRPr lang="zh-CN" altLang="en-US" sz="2000"/>
          </a:p>
          <a:p>
            <a:pPr>
              <a:lnSpc>
                <a:spcPct val="80000"/>
              </a:lnSpc>
            </a:pPr>
            <a:r>
              <a:rPr lang="zh-CN" altLang="en-US" sz="2000"/>
              <a:t>	　flag=1;</a:t>
            </a:r>
            <a:endParaRPr lang="zh-CN" altLang="en-US" sz="2000"/>
          </a:p>
          <a:p>
            <a:pPr>
              <a:lnSpc>
                <a:spcPct val="80000"/>
              </a:lnSpc>
            </a:pPr>
            <a:r>
              <a:rPr lang="zh-CN" altLang="en-US" sz="2000"/>
              <a:t>	　break;</a:t>
            </a:r>
            <a:endParaRPr lang="zh-CN" altLang="en-US" sz="2000"/>
          </a:p>
          <a:p>
            <a:pPr>
              <a:lnSpc>
                <a:spcPct val="80000"/>
              </a:lnSpc>
            </a:pPr>
            <a:r>
              <a:rPr lang="zh-CN" altLang="en-US" sz="2000"/>
              <a:t>	}</a:t>
            </a:r>
            <a:endParaRPr lang="zh-CN" altLang="en-US" sz="2000"/>
          </a:p>
          <a:p>
            <a:pPr>
              <a:lnSpc>
                <a:spcPct val="80000"/>
              </a:lnSpc>
            </a:pPr>
            <a:r>
              <a:rPr lang="zh-CN" altLang="en-US" sz="2000"/>
              <a:t>　　}</a:t>
            </a:r>
            <a:endParaRPr lang="zh-CN" altLang="en-US" sz="2000"/>
          </a:p>
          <a:p>
            <a:pPr>
              <a:lnSpc>
                <a:spcPct val="80000"/>
              </a:lnSpc>
            </a:pPr>
            <a:r>
              <a:rPr lang="zh-CN" altLang="en-US" sz="2000"/>
              <a:t>　　if(flag==0) cout&lt;&lt;x&lt;&lt;endl;</a:t>
            </a:r>
            <a:endParaRPr lang="zh-CN" altLang="en-US" sz="2000"/>
          </a:p>
          <a:p>
            <a:pPr>
              <a:lnSpc>
                <a:spcPct val="80000"/>
              </a:lnSpc>
            </a:pPr>
            <a:r>
              <a:rPr lang="zh-CN" altLang="en-US" sz="2000"/>
              <a:t>}</a:t>
            </a:r>
            <a:endParaRPr lang="zh-CN" altLang="en-US" sz="2000"/>
          </a:p>
        </p:txBody>
      </p:sp>
      <p:sp>
        <p:nvSpPr>
          <p:cNvPr id="27" name="圆角矩形 26"/>
          <p:cNvSpPr/>
          <p:nvPr/>
        </p:nvSpPr>
        <p:spPr>
          <a:xfrm>
            <a:off x="8125460" y="2005330"/>
            <a:ext cx="3432175" cy="448183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sz="2400" b="1">
              <a:solidFill>
                <a:schemeClr val="accent2"/>
              </a:solidFill>
            </a:endParaRPr>
          </a:p>
          <a:p>
            <a:pPr algn="l"/>
            <a:r>
              <a:rPr lang="zh-CN" altLang="en-US" sz="2800" b="1">
                <a:solidFill>
                  <a:schemeClr val="accent2"/>
                </a:solidFill>
              </a:rPr>
              <a:t>小提示：</a:t>
            </a:r>
            <a:endParaRPr lang="zh-CN" altLang="en-US" sz="2000" b="1">
              <a:solidFill>
                <a:schemeClr val="accent2"/>
              </a:solidFill>
            </a:endParaRPr>
          </a:p>
          <a:p>
            <a:pPr marL="285750" indent="-285750" algn="l">
              <a:lnSpc>
                <a:spcPct val="180000"/>
              </a:lnSpc>
              <a:buFont typeface="Wingdings" panose="05000000000000000000" charset="0"/>
              <a:buChar char="u"/>
            </a:pPr>
            <a:r>
              <a:rPr lang="zh-CN" altLang="en-US" sz="20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运用字符串求回文数优点在何处？</a:t>
            </a:r>
            <a:endParaRPr lang="zh-CN" altLang="en-US" sz="20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marL="285750" indent="-285750" algn="l">
              <a:lnSpc>
                <a:spcPct val="180000"/>
              </a:lnSpc>
              <a:buFont typeface="Wingdings" panose="05000000000000000000" charset="0"/>
              <a:buChar char="u"/>
            </a:pPr>
            <a:r>
              <a:rPr lang="zh-CN" altLang="en-US" sz="20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此算法与之前的算法相比，时间复杂点优体现在何处？</a:t>
            </a:r>
            <a:endParaRPr lang="zh-CN" altLang="en-US" sz="20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0" algn="l">
              <a:lnSpc>
                <a:spcPct val="130000"/>
              </a:lnSpc>
              <a:buFont typeface="Wingdings" panose="05000000000000000000" charset="0"/>
              <a:buNone/>
            </a:pPr>
            <a:endParaRPr lang="zh-CN" altLang="en-US" sz="20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" grpId="0" bldLvl="0" animBg="1"/>
      <p:bldP spid="4" grpId="0"/>
      <p:bldP spid="27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95655" y="111506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715" y="2226"/>
              <a:ext cx="2226" cy="91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32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总    结</a:t>
              </a:r>
              <a:endParaRPr lang="zh-CN" altLang="en-US" sz="32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23" name="圆角矩形 22"/>
          <p:cNvSpPr/>
          <p:nvPr/>
        </p:nvSpPr>
        <p:spPr>
          <a:xfrm>
            <a:off x="1163320" y="1985010"/>
            <a:ext cx="9210040" cy="4463415"/>
          </a:xfrm>
          <a:prstGeom prst="round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525" y="3015615"/>
            <a:ext cx="2705100" cy="33813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07335" y="2424430"/>
            <a:ext cx="7200265" cy="30441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3200">
                <a:latin typeface="方正大魏体简体" panose="02000000000000000000" charset="-122"/>
                <a:ea typeface="方正大魏体简体" panose="02000000000000000000" charset="-122"/>
              </a:rPr>
              <a:t>      </a:t>
            </a:r>
            <a:r>
              <a:rPr lang="zh-CN" altLang="en-US" sz="3200">
                <a:latin typeface="方正大魏体简体" panose="02000000000000000000" charset="-122"/>
                <a:ea typeface="方正大魏体简体" panose="02000000000000000000" charset="-122"/>
              </a:rPr>
              <a:t>同一问题可用不同算法解决，而一个算法的质量优劣将影响到算法乃至程序的效率。算法分析的目的在于选择合适算法和改进算法。一个算法的评价主要从时间复杂度和空间复杂度来考虑。</a:t>
            </a:r>
            <a:endParaRPr lang="zh-CN" altLang="en-US" sz="3200">
              <a:latin typeface="方正大魏体简体" panose="02000000000000000000" charset="-122"/>
              <a:ea typeface="方正大魏体简体" panose="02000000000000000000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未标题-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675" y="1553845"/>
            <a:ext cx="2362835" cy="4192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00425" y="2312670"/>
            <a:ext cx="7931150" cy="267525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en-US" sz="2400" b="1"/>
              <a:t>     </a:t>
            </a:r>
            <a:r>
              <a:rPr sz="2400" b="1"/>
              <a:t>王国维在《人间词话》中说：古今之成大事业、大学问者，必经过三种之境界： “昨夜西风凋碧树，独上高楼，望尽天涯路。” 此第一境也。 “ 衣带渐宽终不悔，为伊消得人憔悴。” 此第二境也。 “ 众里寻他千百度，蓦然回首，那人却在，灯火阑珊处。”此第三境也。</a:t>
            </a:r>
            <a:r>
              <a:rPr lang="en-US" altLang="zh-CN"/>
              <a:t>   </a:t>
            </a:r>
            <a:endParaRPr lang="en-US" altLang="zh-CN"/>
          </a:p>
        </p:txBody>
      </p:sp>
      <p:cxnSp>
        <p:nvCxnSpPr>
          <p:cNvPr id="6" name="直接连接符 5"/>
          <p:cNvCxnSpPr/>
          <p:nvPr/>
        </p:nvCxnSpPr>
        <p:spPr>
          <a:xfrm>
            <a:off x="6999605" y="3350895"/>
            <a:ext cx="37807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482975" y="3889375"/>
            <a:ext cx="1626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183755" y="4416425"/>
            <a:ext cx="3815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616960" y="4850130"/>
            <a:ext cx="4889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PA_直接连接符 67"/>
          <p:cNvCxnSpPr/>
          <p:nvPr>
            <p:custDataLst>
              <p:tags r:id="rId1"/>
            </p:custDataLst>
          </p:nvPr>
        </p:nvCxnSpPr>
        <p:spPr>
          <a:xfrm flipH="1">
            <a:off x="995642" y="1207565"/>
            <a:ext cx="9548612" cy="0"/>
          </a:xfrm>
          <a:prstGeom prst="line">
            <a:avLst/>
          </a:prstGeom>
          <a:ln w="19050" cap="rnd">
            <a:solidFill>
              <a:srgbClr val="CD313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A_矩形 106"/>
          <p:cNvSpPr/>
          <p:nvPr>
            <p:custDataLst>
              <p:tags r:id="rId2"/>
            </p:custDataLst>
          </p:nvPr>
        </p:nvSpPr>
        <p:spPr>
          <a:xfrm flipH="1">
            <a:off x="1631853" y="2653339"/>
            <a:ext cx="528459" cy="483061"/>
          </a:xfrm>
          <a:prstGeom prst="rect">
            <a:avLst/>
          </a:prstGeom>
          <a:solidFill>
            <a:srgbClr val="CD3132">
              <a:alpha val="8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6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壹</a:t>
            </a: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41" name="PA_矩形 106"/>
          <p:cNvSpPr/>
          <p:nvPr>
            <p:custDataLst>
              <p:tags r:id="rId3"/>
            </p:custDataLst>
          </p:nvPr>
        </p:nvSpPr>
        <p:spPr>
          <a:xfrm flipH="1">
            <a:off x="1631853" y="4033020"/>
            <a:ext cx="528459" cy="482600"/>
          </a:xfrm>
          <a:prstGeom prst="rect">
            <a:avLst/>
          </a:prstGeom>
          <a:solidFill>
            <a:srgbClr val="CD3132">
              <a:alpha val="8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kern="0" spc="600" dirty="0">
                <a:solidFill>
                  <a:schemeClr val="bg1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叁</a:t>
            </a: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42" name="PA_矩形 106"/>
          <p:cNvSpPr/>
          <p:nvPr>
            <p:custDataLst>
              <p:tags r:id="rId4"/>
            </p:custDataLst>
          </p:nvPr>
        </p:nvSpPr>
        <p:spPr>
          <a:xfrm flipH="1">
            <a:off x="5720763" y="2692074"/>
            <a:ext cx="528459" cy="483061"/>
          </a:xfrm>
          <a:prstGeom prst="rect">
            <a:avLst/>
          </a:prstGeom>
          <a:solidFill>
            <a:srgbClr val="CD3132">
              <a:alpha val="8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6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贰</a:t>
            </a: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43" name="PA_矩形 106"/>
          <p:cNvSpPr/>
          <p:nvPr>
            <p:custDataLst>
              <p:tags r:id="rId5"/>
            </p:custDataLst>
          </p:nvPr>
        </p:nvSpPr>
        <p:spPr>
          <a:xfrm flipH="1">
            <a:off x="5720763" y="4007620"/>
            <a:ext cx="528459" cy="482600"/>
          </a:xfrm>
          <a:prstGeom prst="rect">
            <a:avLst/>
          </a:prstGeom>
          <a:solidFill>
            <a:srgbClr val="CD3132">
              <a:alpha val="8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6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肆</a:t>
            </a: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44" name="TextBox 40"/>
          <p:cNvSpPr txBox="1"/>
          <p:nvPr/>
        </p:nvSpPr>
        <p:spPr>
          <a:xfrm>
            <a:off x="2256836" y="2634079"/>
            <a:ext cx="2320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800" b="1" dirty="0">
                <a:solidFill>
                  <a:srgbClr val="3D3D3D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强大的字符串</a:t>
            </a:r>
            <a:endParaRPr kumimoji="1" lang="zh-CN" altLang="en-US" sz="2800" b="1" dirty="0">
              <a:solidFill>
                <a:srgbClr val="3D3D3D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682232" y="1463637"/>
            <a:ext cx="861774" cy="32211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CONTENTS</a:t>
            </a:r>
            <a:endParaRPr lang="zh-CN" altLang="en-US" sz="4400" b="1" dirty="0">
              <a:solidFill>
                <a:srgbClr val="CD3132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050794" y="284627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目录</a:t>
            </a:r>
            <a:endParaRPr lang="zh-CN" altLang="en-US" sz="5400" b="1" dirty="0">
              <a:solidFill>
                <a:srgbClr val="CD3132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36" name="任意多边形: 形状 35"/>
          <p:cNvSpPr/>
          <p:nvPr/>
        </p:nvSpPr>
        <p:spPr>
          <a:xfrm>
            <a:off x="-1662183" y="-155137"/>
            <a:ext cx="12206437" cy="2757948"/>
          </a:xfrm>
          <a:custGeom>
            <a:avLst/>
            <a:gdLst>
              <a:gd name="connsiteX0" fmla="*/ 12206436 w 12206437"/>
              <a:gd name="connsiteY0" fmla="*/ 735988 h 2757948"/>
              <a:gd name="connsiteX1" fmla="*/ 12206437 w 12206437"/>
              <a:gd name="connsiteY1" fmla="*/ 735988 h 2757948"/>
              <a:gd name="connsiteX2" fmla="*/ 12206437 w 12206437"/>
              <a:gd name="connsiteY2" fmla="*/ 2757948 h 2757948"/>
              <a:gd name="connsiteX3" fmla="*/ 12206436 w 12206437"/>
              <a:gd name="connsiteY3" fmla="*/ 2757948 h 2757948"/>
              <a:gd name="connsiteX4" fmla="*/ 7908759 w 12206437"/>
              <a:gd name="connsiteY4" fmla="*/ 0 h 2757948"/>
              <a:gd name="connsiteX5" fmla="*/ 8227635 w 12206437"/>
              <a:gd name="connsiteY5" fmla="*/ 6518 h 2757948"/>
              <a:gd name="connsiteX6" fmla="*/ 8018258 w 12206437"/>
              <a:gd name="connsiteY6" fmla="*/ 11152 h 2757948"/>
              <a:gd name="connsiteX7" fmla="*/ 1409156 w 12206437"/>
              <a:gd name="connsiteY7" fmla="*/ 2553505 h 2757948"/>
              <a:gd name="connsiteX8" fmla="*/ 1173140 w 12206437"/>
              <a:gd name="connsiteY8" fmla="*/ 2757948 h 2757948"/>
              <a:gd name="connsiteX9" fmla="*/ 0 w 12206437"/>
              <a:gd name="connsiteY9" fmla="*/ 2757948 h 2757948"/>
              <a:gd name="connsiteX10" fmla="*/ 289231 w 12206437"/>
              <a:gd name="connsiteY10" fmla="*/ 2526534 h 2757948"/>
              <a:gd name="connsiteX11" fmla="*/ 7908759 w 12206437"/>
              <a:gd name="connsiteY11" fmla="*/ 0 h 275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6437" h="2757948">
                <a:moveTo>
                  <a:pt x="12206436" y="735988"/>
                </a:moveTo>
                <a:lnTo>
                  <a:pt x="12206437" y="735988"/>
                </a:lnTo>
                <a:lnTo>
                  <a:pt x="12206437" y="2757948"/>
                </a:lnTo>
                <a:lnTo>
                  <a:pt x="12206436" y="2757948"/>
                </a:lnTo>
                <a:close/>
                <a:moveTo>
                  <a:pt x="7908759" y="0"/>
                </a:moveTo>
                <a:lnTo>
                  <a:pt x="8227635" y="6518"/>
                </a:lnTo>
                <a:lnTo>
                  <a:pt x="8018258" y="11152"/>
                </a:lnTo>
                <a:cubicBezTo>
                  <a:pt x="5512605" y="122273"/>
                  <a:pt x="3221315" y="1057979"/>
                  <a:pt x="1409156" y="2553505"/>
                </a:cubicBezTo>
                <a:lnTo>
                  <a:pt x="1173140" y="2757948"/>
                </a:lnTo>
                <a:lnTo>
                  <a:pt x="0" y="2757948"/>
                </a:lnTo>
                <a:lnTo>
                  <a:pt x="289231" y="2526534"/>
                </a:lnTo>
                <a:cubicBezTo>
                  <a:pt x="2359846" y="948155"/>
                  <a:pt x="5014426" y="0"/>
                  <a:pt x="7908759" y="0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516915"/>
            <a:ext cx="10544254" cy="326571"/>
          </a:xfrm>
          <a:prstGeom prst="rect">
            <a:avLst/>
          </a:prstGeom>
          <a:solidFill>
            <a:srgbClr val="CD3132"/>
          </a:solidFill>
          <a:ln>
            <a:solidFill>
              <a:srgbClr val="CD31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 flipV="1">
            <a:off x="9959961" y="5094514"/>
            <a:ext cx="2232039" cy="1763486"/>
            <a:chOff x="8123372" y="2418964"/>
            <a:chExt cx="3906068" cy="3086099"/>
          </a:xfrm>
        </p:grpSpPr>
        <p:sp>
          <p:nvSpPr>
            <p:cNvPr id="37" name="任意多边形: 形状 36"/>
            <p:cNvSpPr/>
            <p:nvPr/>
          </p:nvSpPr>
          <p:spPr>
            <a:xfrm>
              <a:off x="8123372" y="2418964"/>
              <a:ext cx="3906068" cy="3086099"/>
            </a:xfrm>
            <a:custGeom>
              <a:avLst/>
              <a:gdLst>
                <a:gd name="connsiteX0" fmla="*/ 90770 w 5447070"/>
                <a:gd name="connsiteY0" fmla="*/ 0 h 4100053"/>
                <a:gd name="connsiteX1" fmla="*/ 5447070 w 5447070"/>
                <a:gd name="connsiteY1" fmla="*/ 0 h 4100053"/>
                <a:gd name="connsiteX2" fmla="*/ 5447070 w 5447070"/>
                <a:gd name="connsiteY2" fmla="*/ 3348492 h 4100053"/>
                <a:gd name="connsiteX3" fmla="*/ 5204388 w 5447070"/>
                <a:gd name="connsiteY3" fmla="*/ 3529966 h 4100053"/>
                <a:gd name="connsiteX4" fmla="*/ 3338051 w 5447070"/>
                <a:gd name="connsiteY4" fmla="*/ 4100053 h 4100053"/>
                <a:gd name="connsiteX5" fmla="*/ 0 w 5447070"/>
                <a:gd name="connsiteY5" fmla="*/ 762001 h 4100053"/>
                <a:gd name="connsiteX6" fmla="*/ 67817 w 5447070"/>
                <a:gd name="connsiteY6" fmla="*/ 89268 h 410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7070" h="4100053">
                  <a:moveTo>
                    <a:pt x="90770" y="0"/>
                  </a:moveTo>
                  <a:lnTo>
                    <a:pt x="5447070" y="0"/>
                  </a:lnTo>
                  <a:lnTo>
                    <a:pt x="5447070" y="3348492"/>
                  </a:lnTo>
                  <a:lnTo>
                    <a:pt x="5204388" y="3529966"/>
                  </a:lnTo>
                  <a:cubicBezTo>
                    <a:pt x="4671631" y="3889889"/>
                    <a:pt x="4029384" y="4100053"/>
                    <a:pt x="3338051" y="4100053"/>
                  </a:cubicBezTo>
                  <a:cubicBezTo>
                    <a:pt x="1494498" y="4100053"/>
                    <a:pt x="0" y="2605556"/>
                    <a:pt x="0" y="762001"/>
                  </a:cubicBezTo>
                  <a:cubicBezTo>
                    <a:pt x="0" y="531557"/>
                    <a:pt x="23351" y="306567"/>
                    <a:pt x="67817" y="89268"/>
                  </a:cubicBezTo>
                  <a:close/>
                </a:path>
              </a:pathLst>
            </a:custGeom>
            <a:solidFill>
              <a:srgbClr val="CD3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10127715" y="2418964"/>
              <a:ext cx="1901725" cy="2734953"/>
            </a:xfrm>
            <a:custGeom>
              <a:avLst/>
              <a:gdLst>
                <a:gd name="connsiteX0" fmla="*/ 499137 w 2384324"/>
                <a:gd name="connsiteY0" fmla="*/ 0 h 3429000"/>
                <a:gd name="connsiteX1" fmla="*/ 2384324 w 2384324"/>
                <a:gd name="connsiteY1" fmla="*/ 0 h 3429000"/>
                <a:gd name="connsiteX2" fmla="*/ 2384324 w 2384324"/>
                <a:gd name="connsiteY2" fmla="*/ 3404195 h 3429000"/>
                <a:gd name="connsiteX3" fmla="*/ 2292141 w 2384324"/>
                <a:gd name="connsiteY3" fmla="*/ 3418264 h 3429000"/>
                <a:gd name="connsiteX4" fmla="*/ 2079522 w 2384324"/>
                <a:gd name="connsiteY4" fmla="*/ 3429000 h 3429000"/>
                <a:gd name="connsiteX5" fmla="*/ 0 w 2384324"/>
                <a:gd name="connsiteY5" fmla="*/ 1349478 h 3429000"/>
                <a:gd name="connsiteX6" fmla="*/ 474862 w 2384324"/>
                <a:gd name="connsiteY6" fmla="*/ 26709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4324" h="3429000">
                  <a:moveTo>
                    <a:pt x="499137" y="0"/>
                  </a:moveTo>
                  <a:lnTo>
                    <a:pt x="2384324" y="0"/>
                  </a:lnTo>
                  <a:lnTo>
                    <a:pt x="2384324" y="3404195"/>
                  </a:lnTo>
                  <a:lnTo>
                    <a:pt x="2292141" y="3418264"/>
                  </a:lnTo>
                  <a:cubicBezTo>
                    <a:pt x="2222234" y="3425363"/>
                    <a:pt x="2151303" y="3429000"/>
                    <a:pt x="2079522" y="3429000"/>
                  </a:cubicBezTo>
                  <a:cubicBezTo>
                    <a:pt x="931035" y="3429000"/>
                    <a:pt x="0" y="2497966"/>
                    <a:pt x="0" y="1349478"/>
                  </a:cubicBezTo>
                  <a:cubicBezTo>
                    <a:pt x="0" y="847015"/>
                    <a:pt x="178206" y="386174"/>
                    <a:pt x="474862" y="26709"/>
                  </a:cubicBezTo>
                  <a:close/>
                </a:path>
              </a:pathLst>
            </a:custGeom>
            <a:solidFill>
              <a:srgbClr val="CD313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endParaRPr>
            </a:p>
          </p:txBody>
        </p:sp>
      </p:grpSp>
      <p:sp>
        <p:nvSpPr>
          <p:cNvPr id="50" name="TextBox 40"/>
          <p:cNvSpPr txBox="1"/>
          <p:nvPr/>
        </p:nvSpPr>
        <p:spPr>
          <a:xfrm>
            <a:off x="6539277" y="2691864"/>
            <a:ext cx="2320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800" b="1" dirty="0">
                <a:solidFill>
                  <a:srgbClr val="3D3D3D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铁打的模拟法</a:t>
            </a:r>
            <a:endParaRPr kumimoji="1" lang="zh-CN" altLang="en-US" sz="2800" b="1" dirty="0">
              <a:solidFill>
                <a:srgbClr val="3D3D3D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6" name="TextBox 40"/>
          <p:cNvSpPr txBox="1"/>
          <p:nvPr/>
        </p:nvSpPr>
        <p:spPr>
          <a:xfrm>
            <a:off x="6539276" y="4032984"/>
            <a:ext cx="26765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sz="2800" b="1" dirty="0">
                <a:solidFill>
                  <a:srgbClr val="3D3D3D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算法评价知多少</a:t>
            </a:r>
            <a:endParaRPr kumimoji="1" lang="zh-CN" sz="2800" b="1" dirty="0">
              <a:solidFill>
                <a:srgbClr val="3D3D3D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5" name="TextBox 40"/>
          <p:cNvSpPr txBox="1"/>
          <p:nvPr/>
        </p:nvSpPr>
        <p:spPr>
          <a:xfrm>
            <a:off x="2256838" y="4013299"/>
            <a:ext cx="2320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800" b="1" dirty="0">
                <a:solidFill>
                  <a:srgbClr val="3D3D3D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字符串的故事</a:t>
            </a:r>
            <a:endParaRPr kumimoji="1" lang="zh-CN" altLang="en-US" sz="2800" b="1" dirty="0">
              <a:solidFill>
                <a:srgbClr val="3D3D3D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50"/>
                            </p:stCondLst>
                            <p:childTnLst>
                              <p:par>
                                <p:cTn id="2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35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5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3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8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1" grpId="0" bldLvl="0" animBg="1"/>
      <p:bldP spid="42" grpId="0" bldLvl="0" animBg="1"/>
      <p:bldP spid="43" grpId="0" bldLvl="0" animBg="1"/>
      <p:bldP spid="44" grpId="0"/>
      <p:bldP spid="48" grpId="0"/>
      <p:bldP spid="50" grpId="0"/>
      <p:bldP spid="6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759199" y="4952675"/>
            <a:ext cx="8432801" cy="1905325"/>
            <a:chOff x="2583543" y="4687045"/>
            <a:chExt cx="9608458" cy="2170956"/>
          </a:xfrm>
        </p:grpSpPr>
        <p:sp>
          <p:nvSpPr>
            <p:cNvPr id="38" name="任意多边形: 形状 37"/>
            <p:cNvSpPr/>
            <p:nvPr/>
          </p:nvSpPr>
          <p:spPr>
            <a:xfrm>
              <a:off x="2583543" y="4687045"/>
              <a:ext cx="9608458" cy="2170955"/>
            </a:xfrm>
            <a:custGeom>
              <a:avLst/>
              <a:gdLst>
                <a:gd name="connsiteX0" fmla="*/ 7908759 w 12206437"/>
                <a:gd name="connsiteY0" fmla="*/ 0 h 2757948"/>
                <a:gd name="connsiteX1" fmla="*/ 12027416 w 12206437"/>
                <a:gd name="connsiteY1" fmla="*/ 671375 h 2757948"/>
                <a:gd name="connsiteX2" fmla="*/ 12206437 w 12206437"/>
                <a:gd name="connsiteY2" fmla="*/ 735988 h 2757948"/>
                <a:gd name="connsiteX3" fmla="*/ 12206437 w 12206437"/>
                <a:gd name="connsiteY3" fmla="*/ 2757948 h 2757948"/>
                <a:gd name="connsiteX4" fmla="*/ 0 w 12206437"/>
                <a:gd name="connsiteY4" fmla="*/ 2757948 h 2757948"/>
                <a:gd name="connsiteX5" fmla="*/ 289231 w 12206437"/>
                <a:gd name="connsiteY5" fmla="*/ 2526534 h 2757948"/>
                <a:gd name="connsiteX6" fmla="*/ 7908759 w 12206437"/>
                <a:gd name="connsiteY6" fmla="*/ 0 h 275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06437" h="2757948">
                  <a:moveTo>
                    <a:pt x="7908759" y="0"/>
                  </a:moveTo>
                  <a:cubicBezTo>
                    <a:pt x="9355925" y="0"/>
                    <a:pt x="10743153" y="237039"/>
                    <a:pt x="12027416" y="671375"/>
                  </a:cubicBezTo>
                  <a:lnTo>
                    <a:pt x="12206437" y="735988"/>
                  </a:lnTo>
                  <a:lnTo>
                    <a:pt x="12206437" y="2757948"/>
                  </a:lnTo>
                  <a:lnTo>
                    <a:pt x="0" y="2757948"/>
                  </a:lnTo>
                  <a:lnTo>
                    <a:pt x="289231" y="2526534"/>
                  </a:lnTo>
                  <a:cubicBezTo>
                    <a:pt x="2359846" y="948155"/>
                    <a:pt x="5014426" y="0"/>
                    <a:pt x="7908759" y="0"/>
                  </a:cubicBezTo>
                  <a:close/>
                </a:path>
              </a:pathLst>
            </a:custGeom>
            <a:solidFill>
              <a:srgbClr val="CD3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3788228" y="4757345"/>
              <a:ext cx="8403771" cy="2100656"/>
            </a:xfrm>
            <a:custGeom>
              <a:avLst/>
              <a:gdLst>
                <a:gd name="connsiteX0" fmla="*/ 7349028 w 11033296"/>
                <a:gd name="connsiteY0" fmla="*/ 0 h 2757948"/>
                <a:gd name="connsiteX1" fmla="*/ 10739884 w 11033296"/>
                <a:gd name="connsiteY1" fmla="*/ 523353 h 2757948"/>
                <a:gd name="connsiteX2" fmla="*/ 11033296 w 11033296"/>
                <a:gd name="connsiteY2" fmla="*/ 623647 h 2757948"/>
                <a:gd name="connsiteX3" fmla="*/ 11033296 w 11033296"/>
                <a:gd name="connsiteY3" fmla="*/ 2757948 h 2757948"/>
                <a:gd name="connsiteX4" fmla="*/ 0 w 11033296"/>
                <a:gd name="connsiteY4" fmla="*/ 2757948 h 2757948"/>
                <a:gd name="connsiteX5" fmla="*/ 236016 w 11033296"/>
                <a:gd name="connsiteY5" fmla="*/ 2553505 h 2757948"/>
                <a:gd name="connsiteX6" fmla="*/ 7349028 w 11033296"/>
                <a:gd name="connsiteY6" fmla="*/ 0 h 275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33296" h="2757948">
                  <a:moveTo>
                    <a:pt x="7349028" y="0"/>
                  </a:moveTo>
                  <a:cubicBezTo>
                    <a:pt x="8531123" y="0"/>
                    <a:pt x="9670377" y="183420"/>
                    <a:pt x="10739884" y="523353"/>
                  </a:cubicBezTo>
                  <a:lnTo>
                    <a:pt x="11033296" y="623647"/>
                  </a:lnTo>
                  <a:lnTo>
                    <a:pt x="11033296" y="2757948"/>
                  </a:lnTo>
                  <a:lnTo>
                    <a:pt x="0" y="2757948"/>
                  </a:lnTo>
                  <a:lnTo>
                    <a:pt x="236016" y="2553505"/>
                  </a:lnTo>
                  <a:cubicBezTo>
                    <a:pt x="2168985" y="958277"/>
                    <a:pt x="4647099" y="0"/>
                    <a:pt x="73490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endParaRPr>
            </a:p>
          </p:txBody>
        </p:sp>
      </p:grpSp>
      <p:sp>
        <p:nvSpPr>
          <p:cNvPr id="45" name="任意多边形: 形状 44"/>
          <p:cNvSpPr/>
          <p:nvPr/>
        </p:nvSpPr>
        <p:spPr>
          <a:xfrm>
            <a:off x="6134821" y="1"/>
            <a:ext cx="6057179" cy="5021942"/>
          </a:xfrm>
          <a:custGeom>
            <a:avLst/>
            <a:gdLst>
              <a:gd name="connsiteX0" fmla="*/ 90770 w 5447070"/>
              <a:gd name="connsiteY0" fmla="*/ 0 h 4100053"/>
              <a:gd name="connsiteX1" fmla="*/ 5447070 w 5447070"/>
              <a:gd name="connsiteY1" fmla="*/ 0 h 4100053"/>
              <a:gd name="connsiteX2" fmla="*/ 5447070 w 5447070"/>
              <a:gd name="connsiteY2" fmla="*/ 3348492 h 4100053"/>
              <a:gd name="connsiteX3" fmla="*/ 5204388 w 5447070"/>
              <a:gd name="connsiteY3" fmla="*/ 3529966 h 4100053"/>
              <a:gd name="connsiteX4" fmla="*/ 3338051 w 5447070"/>
              <a:gd name="connsiteY4" fmla="*/ 4100053 h 4100053"/>
              <a:gd name="connsiteX5" fmla="*/ 0 w 5447070"/>
              <a:gd name="connsiteY5" fmla="*/ 762001 h 4100053"/>
              <a:gd name="connsiteX6" fmla="*/ 67817 w 5447070"/>
              <a:gd name="connsiteY6" fmla="*/ 89268 h 4100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7070" h="4100053">
                <a:moveTo>
                  <a:pt x="90770" y="0"/>
                </a:moveTo>
                <a:lnTo>
                  <a:pt x="5447070" y="0"/>
                </a:lnTo>
                <a:lnTo>
                  <a:pt x="5447070" y="3348492"/>
                </a:lnTo>
                <a:lnTo>
                  <a:pt x="5204388" y="3529966"/>
                </a:lnTo>
                <a:cubicBezTo>
                  <a:pt x="4671631" y="3889889"/>
                  <a:pt x="4029384" y="4100053"/>
                  <a:pt x="3338051" y="4100053"/>
                </a:cubicBezTo>
                <a:cubicBezTo>
                  <a:pt x="1494498" y="4100053"/>
                  <a:pt x="0" y="2605556"/>
                  <a:pt x="0" y="762001"/>
                </a:cubicBezTo>
                <a:cubicBezTo>
                  <a:pt x="0" y="531557"/>
                  <a:pt x="23351" y="306567"/>
                  <a:pt x="67817" y="89268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pic>
        <p:nvPicPr>
          <p:cNvPr id="21" name="图片 20" descr="C:\Users\Administrator\Desktop\未标题-1.jpg未标题-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144000" y="298133"/>
            <a:ext cx="4039235" cy="4081780"/>
          </a:xfrm>
          <a:custGeom>
            <a:avLst/>
            <a:gdLst>
              <a:gd name="connsiteX0" fmla="*/ 387845 w 1852694"/>
              <a:gd name="connsiteY0" fmla="*/ 0 h 2664440"/>
              <a:gd name="connsiteX1" fmla="*/ 1852694 w 1852694"/>
              <a:gd name="connsiteY1" fmla="*/ 0 h 2664440"/>
              <a:gd name="connsiteX2" fmla="*/ 1852694 w 1852694"/>
              <a:gd name="connsiteY2" fmla="*/ 2645166 h 2664440"/>
              <a:gd name="connsiteX3" fmla="*/ 1781065 w 1852694"/>
              <a:gd name="connsiteY3" fmla="*/ 2656098 h 2664440"/>
              <a:gd name="connsiteX4" fmla="*/ 1615854 w 1852694"/>
              <a:gd name="connsiteY4" fmla="*/ 2664440 h 2664440"/>
              <a:gd name="connsiteX5" fmla="*/ 0 w 1852694"/>
              <a:gd name="connsiteY5" fmla="*/ 1048587 h 2664440"/>
              <a:gd name="connsiteX6" fmla="*/ 368983 w 1852694"/>
              <a:gd name="connsiteY6" fmla="*/ 20754 h 266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2694" h="2664440">
                <a:moveTo>
                  <a:pt x="387845" y="0"/>
                </a:moveTo>
                <a:lnTo>
                  <a:pt x="1852694" y="0"/>
                </a:lnTo>
                <a:lnTo>
                  <a:pt x="1852694" y="2645166"/>
                </a:lnTo>
                <a:lnTo>
                  <a:pt x="1781065" y="2656098"/>
                </a:lnTo>
                <a:cubicBezTo>
                  <a:pt x="1726745" y="2661614"/>
                  <a:pt x="1671630" y="2664440"/>
                  <a:pt x="1615854" y="2664440"/>
                </a:cubicBezTo>
                <a:cubicBezTo>
                  <a:pt x="723443" y="2664440"/>
                  <a:pt x="0" y="1940998"/>
                  <a:pt x="0" y="1048587"/>
                </a:cubicBezTo>
                <a:cubicBezTo>
                  <a:pt x="0" y="658157"/>
                  <a:pt x="138472" y="300069"/>
                  <a:pt x="368983" y="20754"/>
                </a:cubicBezTo>
                <a:close/>
              </a:path>
            </a:pathLst>
          </a:custGeom>
        </p:spPr>
      </p:pic>
      <p:sp>
        <p:nvSpPr>
          <p:cNvPr id="23" name="文本框 22"/>
          <p:cNvSpPr txBox="1"/>
          <p:nvPr/>
        </p:nvSpPr>
        <p:spPr>
          <a:xfrm>
            <a:off x="803275" y="2609850"/>
            <a:ext cx="64833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CD3132"/>
                </a:solidFill>
                <a:latin typeface="汉仪大黑简" panose="02010609000101010101" charset="-122"/>
                <a:ea typeface="汉仪大黑简" panose="02010609000101010101" charset="-122"/>
                <a:cs typeface="汉仪大黑简" panose="02010609000101010101" charset="-122"/>
                <a:sym typeface="字魂正文宋楷" panose="00000500000000000000" charset="-122"/>
              </a:rPr>
              <a:t>感谢观看</a:t>
            </a:r>
            <a:endParaRPr lang="zh-CN" altLang="en-US" sz="6000" b="1" dirty="0">
              <a:solidFill>
                <a:srgbClr val="CD3132"/>
              </a:solidFill>
              <a:latin typeface="汉仪大黑简" panose="02010609000101010101" charset="-122"/>
              <a:ea typeface="汉仪大黑简" panose="02010609000101010101" charset="-122"/>
              <a:cs typeface="汉仪大黑简" panose="02010609000101010101" charset="-122"/>
              <a:sym typeface="字魂正文宋楷" panose="000005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0525" y="298450"/>
            <a:ext cx="3707130" cy="521970"/>
          </a:xfrm>
          <a:prstGeom prst="rect">
            <a:avLst/>
          </a:prstGeom>
          <a:noFill/>
          <a:ln>
            <a:noFill/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dist"/>
            <a:r>
              <a:rPr lang="en-US" sz="2800" cap="all" dirty="0">
                <a:solidFill>
                  <a:srgbClr val="CD3132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字魂正文宋楷" panose="00000500000000000000" charset="-122"/>
              </a:rPr>
              <a:t>2021JSOI</a:t>
            </a:r>
            <a:r>
              <a:rPr lang="zh-CN" altLang="en-US" sz="2800" cap="all" dirty="0">
                <a:solidFill>
                  <a:srgbClr val="CD3132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字魂正文宋楷" panose="00000500000000000000" charset="-122"/>
              </a:rPr>
              <a:t>冬令营</a:t>
            </a:r>
            <a:endParaRPr lang="zh-CN" altLang="en-US" sz="2800" cap="all" dirty="0">
              <a:solidFill>
                <a:srgbClr val="CD3132"/>
              </a:solidFill>
              <a:uFillTx/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字魂正文宋楷" panose="0000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3196" y="4093513"/>
            <a:ext cx="32950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授课人：蒋春红　</a:t>
            </a:r>
            <a:r>
              <a:rPr lang="en-US" altLang="zh-CN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   </a:t>
            </a:r>
            <a:r>
              <a:rPr lang="zh-CN" altLang="en-US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时间：</a:t>
            </a:r>
            <a:r>
              <a:rPr lang="en-US" altLang="zh-CN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2021</a:t>
            </a:r>
            <a:r>
              <a:rPr lang="en-US" altLang="zh-CN" b="1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.2</a:t>
            </a:r>
            <a:endParaRPr lang="zh-CN" altLang="en-US" b="1" dirty="0">
              <a:solidFill>
                <a:srgbClr val="CD3132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pic>
        <p:nvPicPr>
          <p:cNvPr id="8" name="纯音乐 - 情书 - loveletter to yo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20089" y="-1092200"/>
            <a:ext cx="609600" cy="6096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90525" y="820420"/>
            <a:ext cx="4277360" cy="50800"/>
            <a:chOff x="615" y="1292"/>
            <a:chExt cx="6736" cy="80"/>
          </a:xfrm>
        </p:grpSpPr>
        <p:cxnSp>
          <p:nvCxnSpPr>
            <p:cNvPr id="2" name="直接连接符 1"/>
            <p:cNvCxnSpPr/>
            <p:nvPr/>
          </p:nvCxnSpPr>
          <p:spPr>
            <a:xfrm>
              <a:off x="615" y="1292"/>
              <a:ext cx="5754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1597" y="1372"/>
              <a:ext cx="5754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49"/>
                            </p:stCondLst>
                            <p:childTnLst>
                              <p:par>
                                <p:cTn id="2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3" grpId="0"/>
      <p:bldP spid="25" grpId="0" bldLvl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Administrator\Desktop\未标题-1.jpg未标题-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1078607" y="-1002617"/>
            <a:ext cx="5475605" cy="5533009"/>
          </a:xfrm>
          <a:custGeom>
            <a:avLst/>
            <a:gdLst>
              <a:gd name="connsiteX0" fmla="*/ 1997166 w 3994332"/>
              <a:gd name="connsiteY0" fmla="*/ 0 h 3994332"/>
              <a:gd name="connsiteX1" fmla="*/ 3994332 w 3994332"/>
              <a:gd name="connsiteY1" fmla="*/ 1997166 h 3994332"/>
              <a:gd name="connsiteX2" fmla="*/ 1997166 w 3994332"/>
              <a:gd name="connsiteY2" fmla="*/ 3994332 h 3994332"/>
              <a:gd name="connsiteX3" fmla="*/ 0 w 3994332"/>
              <a:gd name="connsiteY3" fmla="*/ 1997166 h 3994332"/>
              <a:gd name="connsiteX4" fmla="*/ 1997166 w 3994332"/>
              <a:gd name="connsiteY4" fmla="*/ 0 h 399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4332" h="3994332">
                <a:moveTo>
                  <a:pt x="1997166" y="0"/>
                </a:moveTo>
                <a:cubicBezTo>
                  <a:pt x="3100170" y="0"/>
                  <a:pt x="3994332" y="894162"/>
                  <a:pt x="3994332" y="1997166"/>
                </a:cubicBezTo>
                <a:cubicBezTo>
                  <a:pt x="3994332" y="3100170"/>
                  <a:pt x="3100170" y="3994332"/>
                  <a:pt x="1997166" y="3994332"/>
                </a:cubicBezTo>
                <a:cubicBezTo>
                  <a:pt x="894162" y="3994332"/>
                  <a:pt x="0" y="3100170"/>
                  <a:pt x="0" y="1997166"/>
                </a:cubicBezTo>
                <a:cubicBezTo>
                  <a:pt x="0" y="894162"/>
                  <a:pt x="894162" y="0"/>
                  <a:pt x="1997166" y="0"/>
                </a:cubicBezTo>
                <a:close/>
              </a:path>
            </a:pathLst>
          </a:custGeom>
        </p:spPr>
      </p:pic>
      <p:sp>
        <p:nvSpPr>
          <p:cNvPr id="13" name="椭圆 12"/>
          <p:cNvSpPr/>
          <p:nvPr/>
        </p:nvSpPr>
        <p:spPr>
          <a:xfrm>
            <a:off x="1738772" y="1683333"/>
            <a:ext cx="3365863" cy="3365863"/>
          </a:xfrm>
          <a:prstGeom prst="ellipse">
            <a:avLst/>
          </a:pr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51756" y="2437016"/>
            <a:ext cx="3547527" cy="20916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r" defTabSz="1219200">
              <a:defRPr sz="80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000" i="0" u="none" strike="noStrike" kern="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01</a:t>
            </a:r>
            <a:endParaRPr kumimoji="0" lang="zh-CN" altLang="en-US" sz="13000" i="0" u="none" strike="noStrike" kern="0" cap="none" spc="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29107" y="2683525"/>
            <a:ext cx="476250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 b="1">
                <a:solidFill>
                  <a:schemeClr val="bg1"/>
                </a:solidFill>
                <a:latin typeface="方正黑体简体"/>
              </a:defRPr>
            </a:lvl1pPr>
          </a:lstStyle>
          <a:p>
            <a:pPr algn="l">
              <a:defRPr/>
            </a:pPr>
            <a:r>
              <a:rPr lang="zh-CN" altLang="en-US" sz="6000" dirty="0">
                <a:solidFill>
                  <a:srgbClr val="CD3132"/>
                </a:solidFill>
                <a:latin typeface="字魂正文宋楷" panose="00000500000000000000" charset="-122"/>
                <a:ea typeface="字魂正文宋楷" panose="00000500000000000000" charset="-122"/>
                <a:sym typeface="字魂正文宋楷" panose="00000500000000000000" charset="-122"/>
              </a:rPr>
              <a:t>强大的字符串</a:t>
            </a:r>
            <a:endParaRPr lang="zh-CN" altLang="en-US" sz="6000" dirty="0">
              <a:solidFill>
                <a:srgbClr val="CD3132"/>
              </a:solidFill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0822985" flipH="1" flipV="1">
            <a:off x="3999432" y="3703761"/>
            <a:ext cx="12206437" cy="2757948"/>
          </a:xfrm>
          <a:custGeom>
            <a:avLst/>
            <a:gdLst>
              <a:gd name="connsiteX0" fmla="*/ 12206436 w 12206437"/>
              <a:gd name="connsiteY0" fmla="*/ 735988 h 2757948"/>
              <a:gd name="connsiteX1" fmla="*/ 12206437 w 12206437"/>
              <a:gd name="connsiteY1" fmla="*/ 735988 h 2757948"/>
              <a:gd name="connsiteX2" fmla="*/ 12206437 w 12206437"/>
              <a:gd name="connsiteY2" fmla="*/ 2757948 h 2757948"/>
              <a:gd name="connsiteX3" fmla="*/ 12206436 w 12206437"/>
              <a:gd name="connsiteY3" fmla="*/ 2757948 h 2757948"/>
              <a:gd name="connsiteX4" fmla="*/ 7908759 w 12206437"/>
              <a:gd name="connsiteY4" fmla="*/ 0 h 2757948"/>
              <a:gd name="connsiteX5" fmla="*/ 8227635 w 12206437"/>
              <a:gd name="connsiteY5" fmla="*/ 6518 h 2757948"/>
              <a:gd name="connsiteX6" fmla="*/ 8018258 w 12206437"/>
              <a:gd name="connsiteY6" fmla="*/ 11152 h 2757948"/>
              <a:gd name="connsiteX7" fmla="*/ 1409156 w 12206437"/>
              <a:gd name="connsiteY7" fmla="*/ 2553505 h 2757948"/>
              <a:gd name="connsiteX8" fmla="*/ 1173140 w 12206437"/>
              <a:gd name="connsiteY8" fmla="*/ 2757948 h 2757948"/>
              <a:gd name="connsiteX9" fmla="*/ 0 w 12206437"/>
              <a:gd name="connsiteY9" fmla="*/ 2757948 h 2757948"/>
              <a:gd name="connsiteX10" fmla="*/ 289231 w 12206437"/>
              <a:gd name="connsiteY10" fmla="*/ 2526534 h 2757948"/>
              <a:gd name="connsiteX11" fmla="*/ 7908759 w 12206437"/>
              <a:gd name="connsiteY11" fmla="*/ 0 h 275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6437" h="2757948">
                <a:moveTo>
                  <a:pt x="12206436" y="735988"/>
                </a:moveTo>
                <a:lnTo>
                  <a:pt x="12206437" y="735988"/>
                </a:lnTo>
                <a:lnTo>
                  <a:pt x="12206437" y="2757948"/>
                </a:lnTo>
                <a:lnTo>
                  <a:pt x="12206436" y="2757948"/>
                </a:lnTo>
                <a:close/>
                <a:moveTo>
                  <a:pt x="7908759" y="0"/>
                </a:moveTo>
                <a:lnTo>
                  <a:pt x="8227635" y="6518"/>
                </a:lnTo>
                <a:lnTo>
                  <a:pt x="8018258" y="11152"/>
                </a:lnTo>
                <a:cubicBezTo>
                  <a:pt x="5512605" y="122273"/>
                  <a:pt x="3221315" y="1057979"/>
                  <a:pt x="1409156" y="2553505"/>
                </a:cubicBezTo>
                <a:lnTo>
                  <a:pt x="1173140" y="2757948"/>
                </a:lnTo>
                <a:lnTo>
                  <a:pt x="0" y="2757948"/>
                </a:lnTo>
                <a:lnTo>
                  <a:pt x="289231" y="2526534"/>
                </a:lnTo>
                <a:cubicBezTo>
                  <a:pt x="2359846" y="948155"/>
                  <a:pt x="5014426" y="0"/>
                  <a:pt x="7908759" y="0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正文宋楷" panose="00000500000000000000" charset="-122"/>
              <a:ea typeface="字魂正文宋楷" panose="00000500000000000000" charset="-122"/>
              <a:sym typeface="字魂正文宋楷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2313534353432353b32313534353431313bbcfdcdb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37870" y="115189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711" y="2226"/>
              <a:ext cx="2216" cy="7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4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曹冲有问</a:t>
              </a:r>
              <a:endParaRPr lang="zh-CN" altLang="en-US" sz="2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pic>
        <p:nvPicPr>
          <p:cNvPr id="2" name="图片 1" descr="未标题-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" y="2051050"/>
            <a:ext cx="1295400" cy="208153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748790" y="1936115"/>
            <a:ext cx="7583805" cy="755650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80000"/>
              </a:lnSpc>
            </a:pPr>
            <a:r>
              <a:rPr lang="zh-CN" altLang="en-US" sz="2400"/>
              <a:t>学了这么久，我还是不知道如何存储人名。</a:t>
            </a:r>
            <a:endParaRPr lang="zh-CN" altLang="en-US" sz="2400"/>
          </a:p>
        </p:txBody>
      </p:sp>
      <p:pic>
        <p:nvPicPr>
          <p:cNvPr id="6" name="图片 5" descr="tim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71572" t="58251" b="2986"/>
          <a:stretch>
            <a:fillRect/>
          </a:stretch>
        </p:blipFill>
        <p:spPr>
          <a:xfrm>
            <a:off x="9332595" y="2559685"/>
            <a:ext cx="2859405" cy="3898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49425" y="2912745"/>
            <a:ext cx="7582535" cy="3192145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en-US" altLang="zh-CN" sz="2400" b="1"/>
              <a:t>    </a:t>
            </a:r>
            <a:r>
              <a:rPr lang="zh-CN" altLang="en-US" sz="2400"/>
              <a:t>以英文人名为例，简单地说就是一串字符。单个字符的存储</a:t>
            </a:r>
            <a:r>
              <a:rPr lang="zh-CN" sz="2400"/>
              <a:t>，代码如下：</a:t>
            </a:r>
            <a:endParaRPr lang="zh-CN" sz="2400" b="1"/>
          </a:p>
          <a:p>
            <a:pPr>
              <a:lnSpc>
                <a:spcPct val="180000"/>
              </a:lnSpc>
            </a:pPr>
            <a:endParaRPr lang="zh-CN" sz="2400" b="1"/>
          </a:p>
          <a:p>
            <a:pPr>
              <a:lnSpc>
                <a:spcPct val="140000"/>
              </a:lnSpc>
            </a:pPr>
            <a:r>
              <a:rPr lang="zh-CN" sz="2400" b="1"/>
              <a:t> </a:t>
            </a:r>
            <a:endParaRPr lang="zh-CN" sz="2400" b="1"/>
          </a:p>
          <a:p>
            <a:pPr>
              <a:lnSpc>
                <a:spcPct val="140000"/>
              </a:lnSpc>
            </a:pPr>
            <a:endParaRPr lang="zh-CN" altLang="en-US" sz="2400" b="1">
              <a:ln w="12700" cmpd="sng">
                <a:noFill/>
                <a:prstDash val="sysDot"/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>
              <a:lnSpc>
                <a:spcPct val="140000"/>
              </a:lnSpc>
            </a:pPr>
            <a:endParaRPr lang="zh-CN" altLang="en-US" sz="2400" b="1">
              <a:ln w="12700" cmpd="sng">
                <a:noFill/>
                <a:prstDash val="sysDot"/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05300" y="3672205"/>
            <a:ext cx="4408170" cy="460375"/>
          </a:xfrm>
          <a:prstGeom prst="rect">
            <a:avLst/>
          </a:prstGeom>
          <a:gradFill>
            <a:gsLst>
              <a:gs pos="0">
                <a:srgbClr val="9EE256">
                  <a:alpha val="25000"/>
                </a:srgbClr>
              </a:gs>
              <a:gs pos="100000">
                <a:srgbClr val="52762D"/>
              </a:gs>
            </a:gsLst>
            <a:lin ang="5400000" scaled="0"/>
          </a:gradFill>
        </p:spPr>
        <p:txBody>
          <a:bodyPr wrap="square" rtlCol="0">
            <a:spAutoFit/>
          </a:bodyPr>
          <a:p>
            <a:pPr algn="ctr"/>
            <a:r>
              <a:rPr lang="en-US" altLang="zh-CN" sz="2400">
                <a:solidFill>
                  <a:schemeClr val="tx1"/>
                </a:solidFill>
              </a:rPr>
              <a:t>char a;</a:t>
            </a:r>
            <a:endParaRPr lang="en-US" altLang="zh-CN" sz="24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47850" y="4166870"/>
            <a:ext cx="73850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   </a:t>
            </a:r>
            <a:r>
              <a:rPr lang="zh-CN" altLang="en-US" sz="2400"/>
              <a:t>这样就定义了一个字符变量a来存储单个字符。那么如何存储多个字符呢？我们可以想到数组。字符的数组形式，叫字符数组，也叫作字符串。字符数组最后默认以</a:t>
            </a:r>
            <a:r>
              <a:rPr lang="en-US" altLang="zh-CN" sz="2400"/>
              <a:t>'\0'</a:t>
            </a:r>
            <a:r>
              <a:rPr lang="zh-CN" altLang="en-US" sz="2400"/>
              <a:t>结束。C</a:t>
            </a:r>
            <a:r>
              <a:rPr lang="en-US" altLang="zh-CN" sz="2400"/>
              <a:t>++</a:t>
            </a:r>
            <a:r>
              <a:rPr lang="zh-CN" altLang="en-US" sz="2400"/>
              <a:t>在</a:t>
            </a:r>
            <a:r>
              <a:rPr lang="en-US" altLang="zh-CN" sz="2400"/>
              <a:t>STL</a:t>
            </a:r>
            <a:r>
              <a:rPr lang="zh-CN" altLang="en-US" sz="2400"/>
              <a:t>中加入了</a:t>
            </a:r>
            <a:r>
              <a:rPr lang="en-US" altLang="zh-CN" sz="2400"/>
              <a:t>string</a:t>
            </a:r>
            <a:r>
              <a:rPr lang="zh-CN" altLang="en-US" sz="2400"/>
              <a:t>类型，操作更方便。</a:t>
            </a:r>
            <a:endParaRPr lang="zh-CN" altLang="en-US" sz="240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8" grpId="0" bldLvl="0" animBg="1"/>
      <p:bldP spid="15" grpId="0" bldLvl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710565" y="117348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>
              <p:custDataLst>
                <p:tags r:id="rId1"/>
              </p:custDataLst>
            </p:nvPr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2"/>
              </p:custDataLst>
            </p:nvPr>
          </p:nvSpPr>
          <p:spPr>
            <a:xfrm>
              <a:off x="2574" y="2226"/>
              <a:ext cx="2540" cy="82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8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代码分享</a:t>
              </a:r>
              <a:endParaRPr lang="zh-CN" altLang="en-US" sz="28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879475" y="2005330"/>
            <a:ext cx="6737350" cy="4523105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9340" y="2262505"/>
            <a:ext cx="645350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000"/>
              <a:t>#include&lt;bits/stdc++.h&gt;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using namespace std;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int main() {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	</a:t>
            </a: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      return 0;</a:t>
            </a:r>
            <a:endParaRPr lang="zh-CN" altLang="en-US" sz="2000"/>
          </a:p>
          <a:p>
            <a:pPr>
              <a:lnSpc>
                <a:spcPct val="120000"/>
              </a:lnSpc>
            </a:pPr>
            <a:r>
              <a:rPr lang="zh-CN" altLang="en-US" sz="2000"/>
              <a:t>}</a:t>
            </a:r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1515745" y="3605530"/>
            <a:ext cx="5798820" cy="1087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/>
              <a:t>string name;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cin&gt;&gt;name;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cout&lt;&lt;name&lt;&lt;endl;</a:t>
            </a:r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7907020" y="2005330"/>
            <a:ext cx="3717290" cy="452310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sz="2400" b="1">
              <a:solidFill>
                <a:schemeClr val="accent2"/>
              </a:solidFill>
            </a:endParaRPr>
          </a:p>
          <a:p>
            <a:pPr algn="l"/>
            <a:r>
              <a:rPr lang="zh-CN" altLang="en-US" sz="2400" b="1">
                <a:solidFill>
                  <a:schemeClr val="accent2"/>
                </a:solidFill>
              </a:rPr>
              <a:t>小提示：</a:t>
            </a:r>
            <a:endParaRPr lang="zh-CN" altLang="en-US" b="1">
              <a:solidFill>
                <a:schemeClr val="accent2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en-US" altLang="zh-CN" sz="2000">
                <a:solidFill>
                  <a:schemeClr val="tx1"/>
                </a:solidFill>
              </a:rPr>
              <a:t>C++</a:t>
            </a:r>
            <a:r>
              <a:rPr lang="zh-CN" altLang="en-US" sz="2000">
                <a:solidFill>
                  <a:schemeClr val="tx1"/>
                </a:solidFill>
              </a:rPr>
              <a:t>对字符串常用的需求功能进行了封装，使得操作更方便，且不必担心内存是否足够、字符串的长度等问题。</a:t>
            </a:r>
            <a:endParaRPr lang="zh-CN" altLang="en-US" sz="2000">
              <a:solidFill>
                <a:schemeClr val="tx1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en-US" altLang="zh-CN" sz="2000">
                <a:solidFill>
                  <a:schemeClr val="tx1"/>
                </a:solidFill>
              </a:rPr>
              <a:t>与字符数组相比，使用string类型更加简单、直观，可以像处理其他类型的变量一样进行处理</a:t>
            </a:r>
            <a:endParaRPr lang="en-US" altLang="zh-CN" sz="20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4" grpId="0"/>
      <p:bldP spid="8" grpId="0" bldLvl="0" animBg="1"/>
      <p:bldP spid="27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2313534353432353b32313534353431313bbcfdcdb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37870" y="115189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472" y="2398"/>
              <a:ext cx="4677" cy="7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4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string类型的常用操作</a:t>
              </a:r>
              <a:endParaRPr lang="zh-CN" altLang="en-US" sz="2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60450" y="2112010"/>
            <a:ext cx="9491980" cy="4154170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s.empty()</a:t>
            </a:r>
            <a:r>
              <a:rPr lang="zh-CN" altLang="en-US" sz="2400"/>
              <a:t>//若s为空串，则返回true，否则返回false（if(s.empty==0){..........}）</a:t>
            </a:r>
            <a:endParaRPr lang="zh-CN" altLang="en-US" sz="2400"/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s.size()</a:t>
            </a:r>
            <a:r>
              <a:rPr lang="zh-CN" altLang="en-US" sz="2400"/>
              <a:t>//获取字符串s中的字符个数</a:t>
            </a:r>
            <a:endParaRPr lang="zh-CN" altLang="en-US" sz="2400"/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zh-CN" altLang="en-US" sz="2400"/>
              <a:t>.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s[n]</a:t>
            </a:r>
            <a:r>
              <a:rPr lang="zh-CN" altLang="en-US" sz="2400"/>
              <a:t>//返回s中位置为n的字符，位置从0开始，类似于数组</a:t>
            </a:r>
            <a:endParaRPr lang="zh-CN" altLang="en-US" sz="2400"/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s1+s2</a:t>
            </a:r>
            <a:r>
              <a:rPr lang="zh-CN" altLang="en-US" sz="2400"/>
              <a:t>//将s1和s2连接成一个新串</a:t>
            </a:r>
            <a:endParaRPr lang="zh-CN" altLang="en-US" sz="2400"/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s1=s2</a:t>
            </a:r>
            <a:r>
              <a:rPr lang="zh-CN" altLang="en-US" sz="2400"/>
              <a:t>//将s1的内容替换为s2的副本</a:t>
            </a:r>
            <a:endParaRPr lang="zh-CN" altLang="en-US" sz="2400"/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s1==s2/</a:t>
            </a:r>
            <a:r>
              <a:rPr lang="zh-CN" altLang="en-US" sz="2400"/>
              <a:t>/判定相等，相等返回true，否则返回false</a:t>
            </a:r>
            <a:endParaRPr lang="zh-CN" altLang="en-US" sz="2400"/>
          </a:p>
          <a:p>
            <a:pPr marL="342900" indent="-342900">
              <a:lnSpc>
                <a:spcPct val="100000"/>
              </a:lnSpc>
              <a:buBlip>
                <a:blip r:embed="rId3"/>
              </a:buBlip>
            </a:pPr>
            <a:r>
              <a:rPr lang="zh-CN" altLang="en-US" sz="2400" b="1">
                <a:solidFill>
                  <a:schemeClr val="accent1"/>
                </a:solidFill>
              </a:rPr>
              <a:t>s1!=s2</a:t>
            </a:r>
            <a:r>
              <a:rPr lang="zh-CN" altLang="en-US" sz="2400"/>
              <a:t>//判定不相等，不等返回true，否则返回false</a:t>
            </a:r>
            <a:endParaRPr lang="zh-CN" altLang="en-US" sz="2400"/>
          </a:p>
          <a:p>
            <a:pPr marL="342900" indent="-342900" algn="l">
              <a:lnSpc>
                <a:spcPct val="100000"/>
              </a:lnSpc>
              <a:buClrTx/>
              <a:buSzTx/>
              <a:buFontTx/>
              <a:buBlip>
                <a:blip r:embed="rId3"/>
              </a:buBlip>
            </a:pPr>
            <a:r>
              <a:rPr lang="zh-CN" altLang="en-US" sz="2400"/>
              <a:t>当需要</a:t>
            </a:r>
            <a:r>
              <a:rPr lang="zh-CN" altLang="en-US" sz="2400" b="1" i="1">
                <a:solidFill>
                  <a:schemeClr val="accent1"/>
                </a:solidFill>
              </a:rPr>
              <a:t>输入含有空格的字符串</a:t>
            </a:r>
            <a:r>
              <a:rPr lang="zh-CN" altLang="en-US" sz="2400"/>
              <a:t>时，可用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getline函数</a:t>
            </a:r>
            <a:r>
              <a:rPr lang="zh-CN" altLang="en-US" sz="2400"/>
              <a:t>,用法如下：</a:t>
            </a:r>
            <a:endParaRPr lang="zh-CN" altLang="en-US" sz="2400"/>
          </a:p>
          <a:p>
            <a:pPr marL="342900" indent="-342900" algn="l">
              <a:lnSpc>
                <a:spcPct val="100000"/>
              </a:lnSpc>
              <a:buClrTx/>
              <a:buSzTx/>
              <a:buFontTx/>
              <a:buBlip>
                <a:blip r:embed="rId3"/>
              </a:buBlip>
            </a:pPr>
            <a:r>
              <a:rPr lang="zh-CN" altLang="en-US" sz="2400"/>
              <a:t>     string a;</a:t>
            </a:r>
            <a:endParaRPr lang="zh-CN" altLang="en-US" sz="2400"/>
          </a:p>
          <a:p>
            <a:pPr marL="342900" indent="-342900" algn="l">
              <a:lnSpc>
                <a:spcPct val="100000"/>
              </a:lnSpc>
              <a:buClrTx/>
              <a:buSzTx/>
              <a:buFontTx/>
              <a:buBlip>
                <a:blip r:embed="rId3"/>
              </a:buBlip>
            </a:pPr>
            <a:r>
              <a:rPr lang="zh-CN" altLang="en-US" sz="2400"/>
              <a:t>     getline(cin,a);</a:t>
            </a:r>
            <a:endParaRPr lang="zh-CN" altLang="en-US" sz="240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2313534353432353b32313534353431313bbcfdcdb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37870" y="1151890"/>
            <a:ext cx="3416935" cy="678815"/>
            <a:chOff x="1119" y="2226"/>
            <a:chExt cx="5381" cy="1069"/>
          </a:xfrm>
        </p:grpSpPr>
        <p:sp>
          <p:nvSpPr>
            <p:cNvPr id="11" name="平行四边形 10"/>
            <p:cNvSpPr/>
            <p:nvPr/>
          </p:nvSpPr>
          <p:spPr>
            <a:xfrm>
              <a:off x="1119" y="2226"/>
              <a:ext cx="5381" cy="1069"/>
            </a:xfrm>
            <a:prstGeom prst="parallelogram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461" y="2398"/>
              <a:ext cx="2698" cy="7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 sz="24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清刻本悦宋简体" panose="02000000000000000000" charset="-122"/>
                  <a:ea typeface="方正清刻本悦宋简体" panose="02000000000000000000" charset="-122"/>
                </a:rPr>
                <a:t>恺撒加密术</a:t>
              </a:r>
              <a:endParaRPr lang="zh-CN" altLang="en-US" sz="2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清刻本悦宋简体" panose="02000000000000000000" charset="-122"/>
                <a:ea typeface="方正清刻本悦宋简体" panose="02000000000000000000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74395" y="2160270"/>
            <a:ext cx="11317605" cy="4298315"/>
            <a:chOff x="1377" y="3402"/>
            <a:chExt cx="17823" cy="6769"/>
          </a:xfrm>
        </p:grpSpPr>
        <p:pic>
          <p:nvPicPr>
            <p:cNvPr id="6" name="图片 5" descr="tim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71572" t="58251" b="2986"/>
            <a:stretch>
              <a:fillRect/>
            </a:stretch>
          </p:blipFill>
          <p:spPr>
            <a:xfrm>
              <a:off x="14697" y="4031"/>
              <a:ext cx="4503" cy="614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377" y="3402"/>
              <a:ext cx="14544" cy="6306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ot"/>
            </a:ln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2400" b="1"/>
                <a:t>    </a:t>
              </a:r>
              <a:r>
                <a:rPr lang="zh-CN" altLang="en-US" sz="2400" b="1"/>
                <a:t>试编一程序，将输入的一段英文字符加密后输出，只加密字母，加密的规则是用原来字母后面的第一个字母代替原来的字母，即用</a:t>
              </a:r>
              <a:r>
                <a:rPr lang="en-US" altLang="zh-CN" sz="2400" b="1"/>
                <a:t>'b'</a:t>
              </a:r>
              <a:r>
                <a:rPr lang="zh-CN" altLang="en-US" sz="2400" b="1"/>
                <a:t>代替</a:t>
              </a:r>
              <a:r>
                <a:rPr lang="en-US" altLang="zh-CN" sz="2400" b="1"/>
                <a:t>'a'</a:t>
              </a:r>
              <a:r>
                <a:rPr lang="zh-CN" altLang="en-US" sz="2400" b="1"/>
                <a:t>，用</a:t>
              </a:r>
              <a:r>
                <a:rPr lang="en-US" altLang="zh-CN" sz="2400" b="1"/>
                <a:t>‘c’</a:t>
              </a:r>
              <a:r>
                <a:rPr lang="zh-CN" altLang="en-US" sz="2400" b="1"/>
                <a:t>代替</a:t>
              </a:r>
              <a:r>
                <a:rPr lang="en-US" altLang="zh-CN" sz="2400" b="1"/>
                <a:t>‘b’.......</a:t>
              </a:r>
              <a:r>
                <a:rPr lang="zh-CN" altLang="en-US" sz="2400" b="1"/>
                <a:t>用</a:t>
              </a:r>
              <a:r>
                <a:rPr lang="en-US" altLang="zh-CN" sz="2400" b="1"/>
                <a:t>'a'</a:t>
              </a:r>
              <a:r>
                <a:rPr lang="zh-CN" altLang="en-US" sz="2400" b="1"/>
                <a:t>代替</a:t>
              </a:r>
              <a:r>
                <a:rPr lang="en-US" altLang="zh-CN" sz="2400" b="1"/>
                <a:t>'z'</a:t>
              </a:r>
              <a:r>
                <a:rPr lang="zh-CN" altLang="en-US" sz="2400" b="1"/>
                <a:t>。</a:t>
              </a:r>
              <a:r>
                <a:rPr lang="zh-CN" sz="2400" b="1"/>
                <a:t> </a:t>
              </a:r>
              <a:endParaRPr lang="zh-CN" sz="2400" b="1"/>
            </a:p>
            <a:p>
              <a:pPr>
                <a:lnSpc>
                  <a:spcPct val="140000"/>
                </a:lnSpc>
              </a:pPr>
              <a:r>
                <a:rPr lang="zh-CN" altLang="en-US" sz="2400" b="1">
                  <a:ln w="12700" cmpd="sng">
                    <a:noFill/>
                    <a:prstDash val="sysDot"/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  </a:t>
              </a:r>
              <a:endParaRPr lang="zh-CN" altLang="en-US" sz="2400" b="1">
                <a:ln w="12700" cmpd="sng">
                  <a:noFill/>
                  <a:prstDash val="sysDot"/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  <a:p>
              <a:pPr>
                <a:lnSpc>
                  <a:spcPct val="140000"/>
                </a:lnSpc>
              </a:pPr>
              <a:endParaRPr lang="zh-CN" altLang="en-US" sz="2400" b="1">
                <a:ln w="12700" cmpd="sng">
                  <a:noFill/>
                  <a:prstDash val="sysDot"/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  <a:p>
              <a:pPr>
                <a:lnSpc>
                  <a:spcPct val="140000"/>
                </a:lnSpc>
              </a:pPr>
              <a:endParaRPr lang="zh-CN" altLang="en-US" sz="2400" b="1">
                <a:ln w="12700" cmpd="sng">
                  <a:noFill/>
                  <a:prstDash val="sysDot"/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  <a:p>
              <a:pPr>
                <a:lnSpc>
                  <a:spcPct val="140000"/>
                </a:lnSpc>
              </a:pPr>
              <a:endParaRPr lang="zh-CN" altLang="en-US" sz="2400" b="1">
                <a:ln w="12700" cmpd="sng">
                  <a:noFill/>
                  <a:prstDash val="sysDot"/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  <a:p>
              <a:pPr>
                <a:lnSpc>
                  <a:spcPct val="140000"/>
                </a:lnSpc>
              </a:pPr>
              <a:endParaRPr lang="zh-CN" altLang="en-US" sz="2400" b="1">
                <a:ln w="12700" cmpd="sng">
                  <a:noFill/>
                  <a:prstDash val="sysDot"/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endParaRPr>
            </a:p>
          </p:txBody>
        </p:sp>
      </p:grpSp>
      <p:graphicFrame>
        <p:nvGraphicFramePr>
          <p:cNvPr id="7" name="表格 6"/>
          <p:cNvGraphicFramePr/>
          <p:nvPr/>
        </p:nvGraphicFramePr>
        <p:xfrm>
          <a:off x="914400" y="3761740"/>
          <a:ext cx="8533765" cy="381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2965"/>
                <a:gridCol w="2132965"/>
                <a:gridCol w="2132965"/>
                <a:gridCol w="21329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/>
        </p:nvGraphicFramePr>
        <p:xfrm>
          <a:off x="1143635" y="3623945"/>
          <a:ext cx="8531225" cy="6565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6245"/>
                <a:gridCol w="1706245"/>
                <a:gridCol w="1706245"/>
                <a:gridCol w="1706245"/>
                <a:gridCol w="1706245"/>
              </a:tblGrid>
              <a:tr h="6565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z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a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b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c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…………</a:t>
                      </a:r>
                      <a:endParaRPr lang="zh-CN" altLang="en-US" sz="2400"/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13" name="表格 12"/>
          <p:cNvGraphicFramePr/>
          <p:nvPr/>
        </p:nvGraphicFramePr>
        <p:xfrm>
          <a:off x="1143635" y="4784090"/>
          <a:ext cx="8531225" cy="6565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6245"/>
                <a:gridCol w="1706245"/>
                <a:gridCol w="1706245"/>
                <a:gridCol w="1706245"/>
                <a:gridCol w="1706245"/>
              </a:tblGrid>
              <a:tr h="6565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........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a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b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c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d</a:t>
                      </a:r>
                      <a:endParaRPr lang="en-US" altLang="zh-CN" sz="2400"/>
                    </a:p>
                  </a:txBody>
                  <a:tcPr anchor="ctr" anchorCtr="0"/>
                </a:tc>
              </a:tr>
            </a:tbl>
          </a:graphicData>
        </a:graphic>
      </p:graphicFrame>
      <p:cxnSp>
        <p:nvCxnSpPr>
          <p:cNvPr id="14" name="曲线连接符 13"/>
          <p:cNvCxnSpPr/>
          <p:nvPr/>
        </p:nvCxnSpPr>
        <p:spPr>
          <a:xfrm>
            <a:off x="2010410" y="4261485"/>
            <a:ext cx="1433195" cy="509905"/>
          </a:xfrm>
          <a:prstGeom prst="curvedConnector3">
            <a:avLst>
              <a:gd name="adj1" fmla="val 50022"/>
            </a:avLst>
          </a:prstGeom>
          <a:ln w="12700" cmpd="sng">
            <a:solidFill>
              <a:schemeClr val="accent1">
                <a:shade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/>
          <p:nvPr/>
        </p:nvCxnSpPr>
        <p:spPr>
          <a:xfrm>
            <a:off x="3887470" y="4280535"/>
            <a:ext cx="1433195" cy="509905"/>
          </a:xfrm>
          <a:prstGeom prst="curvedConnector3">
            <a:avLst>
              <a:gd name="adj1" fmla="val 5002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/>
          <p:nvPr/>
        </p:nvCxnSpPr>
        <p:spPr>
          <a:xfrm>
            <a:off x="7294880" y="4261485"/>
            <a:ext cx="1433195" cy="509905"/>
          </a:xfrm>
          <a:prstGeom prst="curvedConnector3">
            <a:avLst>
              <a:gd name="adj1" fmla="val 50022"/>
            </a:avLst>
          </a:prstGeom>
          <a:ln w="12700" cmpd="sng">
            <a:solidFill>
              <a:schemeClr val="accent1">
                <a:shade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/>
          <p:nvPr/>
        </p:nvCxnSpPr>
        <p:spPr>
          <a:xfrm>
            <a:off x="5506720" y="4287520"/>
            <a:ext cx="1433195" cy="509905"/>
          </a:xfrm>
          <a:prstGeom prst="curvedConnector3">
            <a:avLst>
              <a:gd name="adj1" fmla="val 5002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#wm#"/>
  <p:tag name="KSO_WM_TEMPLATE_CATEGORY" val="diagram"/>
  <p:tag name="KSO_WM_TEMPLATE_INDEX" val="20211894"/>
</p:tagLst>
</file>

<file path=ppt/tags/tag1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1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</p:tagLst>
</file>

<file path=ppt/tags/tag12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</p:tagLst>
</file>

<file path=ppt/tags/tag1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</p:tagLst>
</file>

<file path=ppt/tags/tag16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</p:tagLst>
</file>

<file path=ppt/tags/tag1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9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</p:tagLst>
</file>

<file path=ppt/tags/tag2.xml><?xml version="1.0" encoding="utf-8"?>
<p:tagLst xmlns:p="http://schemas.openxmlformats.org/presentationml/2006/main"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e7fb4d2eef944746a9064f37faf1d91a&quot;,&quot;fill_align&quot;:&quot;rm&quot;,&quot;text_align&quot;:&quot;lm&quot;,&quot;text_direction&quot;:&quot;horizontal&quot;,&quot;chip_types&quot;:[&quot;pictext&quot;,&quot;text&quot;,&quot;picture&quot;]},{&quot;fill_id&quot;:&quot;001233d6ce96421fa17ed1dac7b5956e&quot;,&quot;fill_align&quot;:&quot;lm&quot;,&quot;text_align&quot;:&quot;lm&quot;,&quot;text_direction&quot;:&quot;horizontal&quot;,&quot;chip_types&quot;:[&quot;diagram&quot;,&quot;pictext&quot;,&quot;picture&quot;,&quot;chart&quot;,&quot;table&quot;,&quot;video&quot;],&quot;support_features&quot;:[&quot;collage&quot;,&quot;carousel&quot;,&quot;creativecrop&quot;]}],[{&quot;fill_id&quot;:&quot;e7fb4d2eef944746a9064f37faf1d91a&quot;,&quot;fill_align&quot;:&quot;rm&quot;,&quot;text_align&quot;:&quot;lm&quot;,&quot;text_direction&quot;:&quot;horizontal&quot;,&quot;chip_types&quot;:[&quot;picture&quot;],&quot;support_features&quot;:[&quot;collage&quot;,&quot;carousel&quot;]},{&quot;fill_id&quot;:&quot;001233d6ce96421fa17ed1dac7b5956e&quot;,&quot;fill_align&quot;:&quot;lm&quot;,&quot;text_align&quot;:&quot;lm&quot;,&quot;text_direction&quot;:&quot;horizontal&quot;,&quot;chip_types&quot;:[&quot;text&quot;]}]]"/>
  <p:tag name="KSO_WM_SLIDE_ID" val="diagram20211894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48"/>
  <p:tag name="KSO_WM_SLIDE_POSITION" val="48*96"/>
  <p:tag name="KSO_WM_TAG_VERSION" val="1.0"/>
  <p:tag name="KSO_WM_BEAUTIFY_FLAG" val="#wm#"/>
  <p:tag name="KSO_WM_TEMPLATE_CATEGORY" val="diagram"/>
  <p:tag name="KSO_WM_TEMPLATE_INDEX" val="20211894"/>
  <p:tag name="KSO_WM_SLIDE_LAYOUT" val="d"/>
  <p:tag name="KSO_WM_SLIDE_LAYOUT_CNT" val="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0-11-16T19:58:21&quot;,&quot;maxSize&quot;:{&quot;size1&quot;:39.999635137598183},&quot;minSize&quot;:{&quot;size1&quot;:32.499635137598183},&quot;normalSize&quot;:{&quot;size1&quot;:39.374635137598183},&quot;subLayout&quot;:[{&quot;id&quot;:&quot;2020-11-16T19:58:21&quot;,&quot;margin&quot;:{&quot;bottom&quot;:2.5399999618530273,&quot;left&quot;:1.6929999589920044,&quot;right&quot;:0.42300000786781311,&quot;top&quot;:2.5399999618530273},&quot;type&quot;:0},{&quot;id&quot;:&quot;2020-11-16T19:58:21&quot;,&quot;margin&quot;:{&quot;bottom&quot;:2.5399999618530273,&quot;left&quot;:0.42300000786781311,&quot;right&quot;:1.6929999589920044,&quot;top&quot;:2.5399999618530273},&quot;type&quot;:0}],&quot;type&quot;:0}"/>
  <p:tag name="KSO_WM_SLIDE_BACKGROUND" val="[&quot;general&quot;]"/>
  <p:tag name="KSO_WM_SLIDE_RATIO" val="1.777778"/>
  <p:tag name="KSO_WM_CHIP_XID" val="5ef0a1cf0e56d0f322bebb32"/>
  <p:tag name="KSO_WM_SLIDE_CAN_ADD_NAVIGATION" val="1"/>
  <p:tag name="KSO_WM_CHIP_GROUPID" val="5ef0a1cf0e56d0f322bebb31"/>
  <p:tag name="KSO_WM_SLIDE_BK_DARK_LIGHT" val="2"/>
  <p:tag name="KSO_WM_SLIDE_BACKGROUND_TYPE" val="general"/>
  <p:tag name="KSO_WM_SLIDE_SUPPORT_FEATURE_TYPE" val="0"/>
  <p:tag name="KSO_WM_TEMPLATE_ASSEMBLE_XID" val="5f996be2e01a7e847d6edd19"/>
  <p:tag name="KSO_WM_TEMPLATE_ASSEMBLE_GROUPID" val="5f996be2e01a7e847d6edd19"/>
</p:tagLst>
</file>

<file path=ppt/tags/tag20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  <p:tag name="KSO_WM_SLIDE_ITEM_CNT" val="3"/>
</p:tagLst>
</file>

<file path=ppt/tags/tag21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</p:tagLst>
</file>

<file path=ppt/tags/tag22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</p:tagLst>
</file>

<file path=ppt/tags/tag23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</p:tagLst>
</file>

<file path=ppt/tags/tag24.xml><?xml version="1.0" encoding="utf-8"?>
<p:tagLst xmlns:p="http://schemas.openxmlformats.org/presentationml/2006/main">
  <p:tag name="TABLE_EMPHASIZE_COLOR" val="16309672"/>
</p:tagLst>
</file>

<file path=ppt/tags/tag25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</p:tagLst>
</file>

<file path=ppt/tags/tag26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</p:tagLst>
</file>

<file path=ppt/tags/tag27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</p:tagLst>
</file>

<file path=ppt/tags/tag2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.xml><?xml version="1.0" encoding="utf-8"?>
<p:tagLst xmlns:p="http://schemas.openxmlformats.org/presentationml/2006/main">
  <p:tag name="PA" val="v3.2.0"/>
</p:tagLst>
</file>

<file path=ppt/tags/tag30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</p:tagLst>
</file>

<file path=ppt/tags/tag31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</p:tagLst>
</file>

<file path=ppt/tags/tag3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4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</p:tagLst>
</file>

<file path=ppt/tags/tag35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  <p:tag name="KSO_WM_SLIDE_ITEM_CNT" val="3"/>
</p:tagLst>
</file>

<file path=ppt/tags/tag36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  <p:tag name="KSO_WM_SLIDE_ITEM_CNT" val="3"/>
</p:tagLst>
</file>

<file path=ppt/tags/tag37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  <p:tag name="KSO_WM_SLIDE_ITEM_CNT" val="3"/>
</p:tagLst>
</file>

<file path=ppt/tags/tag38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</p:tagLst>
</file>

<file path=ppt/tags/tag3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.xml><?xml version="1.0" encoding="utf-8"?>
<p:tagLst xmlns:p="http://schemas.openxmlformats.org/presentationml/2006/main">
  <p:tag name="PA" val="v3.2.0"/>
</p:tagLst>
</file>

<file path=ppt/tags/tag4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3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  <p:tag name="KSO_WM_SLIDE_ITEM_CNT" val="3"/>
</p:tagLst>
</file>

<file path=ppt/tags/tag44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</p:tagLst>
</file>

<file path=ppt/tags/tag45.xml><?xml version="1.0" encoding="utf-8"?>
<p:tagLst xmlns:p="http://schemas.openxmlformats.org/presentationml/2006/main">
  <p:tag name="ISPRING_PRESENTATION_TITLE" val="2-0226-21教育培训通用"/>
</p:tagLst>
</file>

<file path=ppt/tags/tag5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PA" val="v3.2.0"/>
</p:tagLst>
</file>

<file path=ppt/tags/tag7.xml><?xml version="1.0" encoding="utf-8"?>
<p:tagLst xmlns:p="http://schemas.openxmlformats.org/presentationml/2006/main">
  <p:tag name="PA" val="v3.2.0"/>
</p:tagLst>
</file>

<file path=ppt/tags/tag8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42"/>
</p:tagLst>
</file>

<file path=ppt/tags/tag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AAAAAAAAAAAAAAAAAAAAAAAAAAA">
  <a:themeElements>
    <a:clrScheme name="自定义 302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3132"/>
      </a:accent1>
      <a:accent2>
        <a:srgbClr val="CD3132"/>
      </a:accent2>
      <a:accent3>
        <a:srgbClr val="CD3132"/>
      </a:accent3>
      <a:accent4>
        <a:srgbClr val="CD3132"/>
      </a:accent4>
      <a:accent5>
        <a:srgbClr val="CD3132"/>
      </a:accent5>
      <a:accent6>
        <a:srgbClr val="CD3132"/>
      </a:accent6>
      <a:hlink>
        <a:srgbClr val="CD3132"/>
      </a:hlink>
      <a:folHlink>
        <a:srgbClr val="CD313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6154</Words>
  <Application>WPS 演示</Application>
  <PresentationFormat>宽屏</PresentationFormat>
  <Paragraphs>718</Paragraphs>
  <Slides>40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60" baseType="lpstr">
      <vt:lpstr>Arial</vt:lpstr>
      <vt:lpstr>宋体</vt:lpstr>
      <vt:lpstr>Wingdings</vt:lpstr>
      <vt:lpstr>汉仪大黑简</vt:lpstr>
      <vt:lpstr>字魂正文宋楷</vt:lpstr>
      <vt:lpstr>方正清刻本悦宋简体</vt:lpstr>
      <vt:lpstr>等线</vt:lpstr>
      <vt:lpstr>汉仪趣黑简</vt:lpstr>
      <vt:lpstr>方正黑体简体</vt:lpstr>
      <vt:lpstr>微软雅黑</vt:lpstr>
      <vt:lpstr>方正黑体简体</vt:lpstr>
      <vt:lpstr>Wingdings</vt:lpstr>
      <vt:lpstr>Arial Unicode MS</vt:lpstr>
      <vt:lpstr>等线 Light</vt:lpstr>
      <vt:lpstr>汉仪铸字卡酷体简</vt:lpstr>
      <vt:lpstr>方正清楷 简</vt:lpstr>
      <vt:lpstr>方正大魏体简体</vt:lpstr>
      <vt:lpstr>汉仪糯米团简</vt:lpstr>
      <vt:lpstr>Calibri</vt:lpstr>
      <vt:lpstr>AAAAAAAAAAAAAAAAAAAAAAAAAAA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2-0226-21教育培训通用</dc:title>
  <dc:creator>Administrator</dc:creator>
  <cp:lastModifiedBy>梧桐夜雨</cp:lastModifiedBy>
  <cp:revision>104</cp:revision>
  <dcterms:created xsi:type="dcterms:W3CDTF">2019-02-26T07:32:00Z</dcterms:created>
  <dcterms:modified xsi:type="dcterms:W3CDTF">2021-01-08T00:19:40Z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